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54" r:id="rId3"/>
    <p:sldId id="357" r:id="rId4"/>
    <p:sldId id="352" r:id="rId5"/>
    <p:sldId id="335" r:id="rId6"/>
    <p:sldId id="355" r:id="rId7"/>
    <p:sldId id="345" r:id="rId8"/>
    <p:sldId id="351" r:id="rId9"/>
    <p:sldId id="281" r:id="rId10"/>
    <p:sldId id="343" r:id="rId11"/>
    <p:sldId id="353" r:id="rId12"/>
    <p:sldId id="349" r:id="rId13"/>
    <p:sldId id="348" r:id="rId14"/>
    <p:sldId id="340" r:id="rId15"/>
    <p:sldId id="356" r:id="rId16"/>
    <p:sldId id="350" r:id="rId17"/>
  </p:sldIdLst>
  <p:sldSz cx="9144000" cy="6858000" type="screen4x3"/>
  <p:notesSz cx="6858000" cy="99472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5196" autoAdjust="0"/>
  </p:normalViewPr>
  <p:slideViewPr>
    <p:cSldViewPr>
      <p:cViewPr varScale="1">
        <p:scale>
          <a:sx n="85" d="100"/>
          <a:sy n="85" d="100"/>
        </p:scale>
        <p:origin x="131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e-DE" sz="3200" dirty="0"/>
              <a:t>Medienbestand 2022 </a:t>
            </a:r>
          </a:p>
          <a:p>
            <a:pPr>
              <a:defRPr/>
            </a:pPr>
            <a:r>
              <a:rPr lang="de-DE" sz="3200" dirty="0"/>
              <a:t>9.595 (physisch)</a:t>
            </a:r>
          </a:p>
        </c:rich>
      </c:tx>
      <c:layout>
        <c:manualLayout>
          <c:xMode val="edge"/>
          <c:yMode val="edge"/>
          <c:x val="0.31565662308129622"/>
          <c:y val="1.898734177215189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manualLayout>
          <c:layoutTarget val="inner"/>
          <c:xMode val="edge"/>
          <c:yMode val="edge"/>
          <c:x val="0.2741652603259726"/>
          <c:y val="0.20237341772151901"/>
          <c:w val="0.70309454638238444"/>
          <c:h val="0.76281645569620249"/>
        </c:manualLayout>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Tabelle1!$A$1:$A$12</c:f>
              <c:strCache>
                <c:ptCount val="12"/>
                <c:pt idx="0">
                  <c:v>Sachbücher</c:v>
                </c:pt>
                <c:pt idx="1">
                  <c:v>Schöne Literatur</c:v>
                </c:pt>
                <c:pt idx="2">
                  <c:v>Jugendbücher</c:v>
                </c:pt>
                <c:pt idx="3">
                  <c:v>Kinderbücher</c:v>
                </c:pt>
                <c:pt idx="4">
                  <c:v>Kindersachbücher</c:v>
                </c:pt>
                <c:pt idx="5">
                  <c:v>Bilderbücher</c:v>
                </c:pt>
                <c:pt idx="6">
                  <c:v>Comics</c:v>
                </c:pt>
                <c:pt idx="7">
                  <c:v>Hörspiele-/Hörbücher</c:v>
                </c:pt>
                <c:pt idx="8">
                  <c:v>DVD´s / Filme / Musik-CD´s</c:v>
                </c:pt>
                <c:pt idx="9">
                  <c:v>Spiele</c:v>
                </c:pt>
                <c:pt idx="10">
                  <c:v>Zeitschriftenhefte</c:v>
                </c:pt>
                <c:pt idx="11">
                  <c:v>Tonies</c:v>
                </c:pt>
              </c:strCache>
            </c:strRef>
          </c:cat>
          <c:val>
            <c:numRef>
              <c:f>Tabelle1!$B$1:$B$12</c:f>
              <c:numCache>
                <c:formatCode>#,##0</c:formatCode>
                <c:ptCount val="12"/>
                <c:pt idx="0">
                  <c:v>1300</c:v>
                </c:pt>
                <c:pt idx="1">
                  <c:v>2005</c:v>
                </c:pt>
                <c:pt idx="2" formatCode="General">
                  <c:v>557</c:v>
                </c:pt>
                <c:pt idx="3">
                  <c:v>1205</c:v>
                </c:pt>
                <c:pt idx="4">
                  <c:v>864</c:v>
                </c:pt>
                <c:pt idx="5">
                  <c:v>1607</c:v>
                </c:pt>
                <c:pt idx="6">
                  <c:v>253</c:v>
                </c:pt>
                <c:pt idx="7">
                  <c:v>437</c:v>
                </c:pt>
                <c:pt idx="8">
                  <c:v>600</c:v>
                </c:pt>
                <c:pt idx="9">
                  <c:v>207</c:v>
                </c:pt>
                <c:pt idx="10">
                  <c:v>517</c:v>
                </c:pt>
                <c:pt idx="11">
                  <c:v>43</c:v>
                </c:pt>
              </c:numCache>
            </c:numRef>
          </c:val>
          <c:extLst>
            <c:ext xmlns:c16="http://schemas.microsoft.com/office/drawing/2014/chart" uri="{C3380CC4-5D6E-409C-BE32-E72D297353CC}">
              <c16:uniqueId val="{00000000-414C-4D39-9558-11C5259F6331}"/>
            </c:ext>
          </c:extLst>
        </c:ser>
        <c:dLbls>
          <c:dLblPos val="inEnd"/>
          <c:showLegendKey val="0"/>
          <c:showVal val="1"/>
          <c:showCatName val="0"/>
          <c:showSerName val="0"/>
          <c:showPercent val="0"/>
          <c:showBubbleSize val="0"/>
        </c:dLbls>
        <c:gapWidth val="65"/>
        <c:axId val="478723248"/>
        <c:axId val="316743792"/>
      </c:barChart>
      <c:catAx>
        <c:axId val="4787232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316743792"/>
        <c:crosses val="autoZero"/>
        <c:auto val="1"/>
        <c:lblAlgn val="ctr"/>
        <c:lblOffset val="100"/>
        <c:noMultiLvlLbl val="0"/>
      </c:catAx>
      <c:valAx>
        <c:axId val="31674379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78723248"/>
        <c:crosses val="autoZero"/>
        <c:crossBetween val="between"/>
      </c:valAx>
      <c:spPr>
        <a:noFill/>
        <a:ln w="25400">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Ausleihen 2019, 2020, 2021, 2022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barChart>
        <c:barDir val="col"/>
        <c:grouping val="clustered"/>
        <c:varyColors val="0"/>
        <c:dLbls>
          <c:dLblPos val="inEnd"/>
          <c:showLegendKey val="0"/>
          <c:showVal val="1"/>
          <c:showCatName val="0"/>
          <c:showSerName val="0"/>
          <c:showPercent val="0"/>
          <c:showBubbleSize val="0"/>
        </c:dLbls>
        <c:gapWidth val="65"/>
        <c:axId val="103885056"/>
        <c:axId val="229666080"/>
      </c:barChart>
      <c:catAx>
        <c:axId val="1038850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229666080"/>
        <c:crosses val="autoZero"/>
        <c:auto val="1"/>
        <c:lblAlgn val="ctr"/>
        <c:lblOffset val="100"/>
        <c:noMultiLvlLbl val="0"/>
      </c:catAx>
      <c:valAx>
        <c:axId val="229666080"/>
        <c:scaling>
          <c:orientation val="minMax"/>
        </c:scaling>
        <c:delete val="1"/>
        <c:axPos val="l"/>
        <c:numFmt formatCode="#,##0" sourceLinked="1"/>
        <c:majorTickMark val="none"/>
        <c:minorTickMark val="none"/>
        <c:tickLblPos val="nextTo"/>
        <c:crossAx val="103885056"/>
        <c:crosses val="autoZero"/>
        <c:crossBetween val="between"/>
      </c:valAx>
      <c:spPr>
        <a:noFill/>
        <a:ln w="25400">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Ausleihen 2019, 2020, 2021, 2022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Tabelle1!$A$1</c:f>
              <c:strCache>
                <c:ptCount val="1"/>
                <c:pt idx="0">
                  <c:v>2019</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Tabelle1!$B$1</c:f>
              <c:numCache>
                <c:formatCode>#,##0</c:formatCode>
                <c:ptCount val="1"/>
                <c:pt idx="0">
                  <c:v>25785</c:v>
                </c:pt>
              </c:numCache>
            </c:numRef>
          </c:val>
          <c:extLst>
            <c:ext xmlns:c16="http://schemas.microsoft.com/office/drawing/2014/chart" uri="{C3380CC4-5D6E-409C-BE32-E72D297353CC}">
              <c16:uniqueId val="{00000000-05E8-4288-9CB3-841FA2318347}"/>
            </c:ext>
          </c:extLst>
        </c:ser>
        <c:ser>
          <c:idx val="1"/>
          <c:order val="1"/>
          <c:tx>
            <c:strRef>
              <c:f>Tabelle1!$A$2</c:f>
              <c:strCache>
                <c:ptCount val="1"/>
                <c:pt idx="0">
                  <c:v>2020</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Tabelle1!$B$2</c:f>
              <c:numCache>
                <c:formatCode>#,##0</c:formatCode>
                <c:ptCount val="1"/>
                <c:pt idx="0">
                  <c:v>20745</c:v>
                </c:pt>
              </c:numCache>
            </c:numRef>
          </c:val>
          <c:extLst>
            <c:ext xmlns:c16="http://schemas.microsoft.com/office/drawing/2014/chart" uri="{C3380CC4-5D6E-409C-BE32-E72D297353CC}">
              <c16:uniqueId val="{00000001-05E8-4288-9CB3-841FA2318347}"/>
            </c:ext>
          </c:extLst>
        </c:ser>
        <c:ser>
          <c:idx val="2"/>
          <c:order val="2"/>
          <c:tx>
            <c:strRef>
              <c:f>Tabelle1!$A$3</c:f>
              <c:strCache>
                <c:ptCount val="1"/>
                <c:pt idx="0">
                  <c:v>2021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Tabelle1!$B$3</c:f>
              <c:numCache>
                <c:formatCode>#,##0</c:formatCode>
                <c:ptCount val="1"/>
                <c:pt idx="0">
                  <c:v>20366</c:v>
                </c:pt>
              </c:numCache>
            </c:numRef>
          </c:val>
          <c:extLst>
            <c:ext xmlns:c16="http://schemas.microsoft.com/office/drawing/2014/chart" uri="{C3380CC4-5D6E-409C-BE32-E72D297353CC}">
              <c16:uniqueId val="{00000002-05E8-4288-9CB3-841FA2318347}"/>
            </c:ext>
          </c:extLst>
        </c:ser>
        <c:ser>
          <c:idx val="3"/>
          <c:order val="3"/>
          <c:tx>
            <c:strRef>
              <c:f>Tabelle1!$A$4</c:f>
              <c:strCache>
                <c:ptCount val="1"/>
                <c:pt idx="0">
                  <c:v>2022</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Tabelle1!$B$4</c:f>
              <c:numCache>
                <c:formatCode>#,##0</c:formatCode>
                <c:ptCount val="1"/>
                <c:pt idx="0">
                  <c:v>23702</c:v>
                </c:pt>
              </c:numCache>
            </c:numRef>
          </c:val>
          <c:extLst>
            <c:ext xmlns:c16="http://schemas.microsoft.com/office/drawing/2014/chart" uri="{C3380CC4-5D6E-409C-BE32-E72D297353CC}">
              <c16:uniqueId val="{00000003-05E8-4288-9CB3-841FA2318347}"/>
            </c:ext>
          </c:extLst>
        </c:ser>
        <c:dLbls>
          <c:dLblPos val="inEnd"/>
          <c:showLegendKey val="0"/>
          <c:showVal val="1"/>
          <c:showCatName val="0"/>
          <c:showSerName val="0"/>
          <c:showPercent val="0"/>
          <c:showBubbleSize val="0"/>
        </c:dLbls>
        <c:gapWidth val="65"/>
        <c:axId val="103885056"/>
        <c:axId val="229666080"/>
      </c:barChart>
      <c:catAx>
        <c:axId val="1038850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229666080"/>
        <c:crosses val="autoZero"/>
        <c:auto val="1"/>
        <c:lblAlgn val="ctr"/>
        <c:lblOffset val="100"/>
        <c:noMultiLvlLbl val="0"/>
      </c:catAx>
      <c:valAx>
        <c:axId val="229666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3885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baseline="0">
                <a:solidFill>
                  <a:schemeClr val="dk1">
                    <a:lumMod val="75000"/>
                    <a:lumOff val="25000"/>
                  </a:schemeClr>
                </a:solidFill>
                <a:latin typeface="+mn-lt"/>
                <a:ea typeface="+mn-ea"/>
                <a:cs typeface="+mn-cs"/>
              </a:defRPr>
            </a:pPr>
            <a:r>
              <a:rPr lang="en-US" sz="4400"/>
              <a:t>E-Medienbestand</a:t>
            </a:r>
            <a:r>
              <a:rPr lang="en-US" sz="4400" baseline="0"/>
              <a:t> </a:t>
            </a:r>
          </a:p>
          <a:p>
            <a:pPr>
              <a:defRPr sz="4400"/>
            </a:pPr>
            <a:r>
              <a:rPr lang="en-US" sz="4400" baseline="0"/>
              <a:t>in stetigem Wachstum</a:t>
            </a:r>
            <a:endParaRPr lang="en-US" sz="4400"/>
          </a:p>
        </c:rich>
      </c:tx>
      <c:overlay val="0"/>
      <c:spPr>
        <a:noFill/>
        <a:ln>
          <a:noFill/>
        </a:ln>
        <a:effectLst/>
      </c:spPr>
      <c:txPr>
        <a:bodyPr rot="0" spcFirstLastPara="1" vertOverflow="ellipsis" vert="horz" wrap="square" anchor="ctr" anchorCtr="1"/>
        <a:lstStyle/>
        <a:p>
          <a:pPr>
            <a:defRPr sz="44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manualLayout>
          <c:layoutTarget val="inner"/>
          <c:xMode val="edge"/>
          <c:yMode val="edge"/>
          <c:x val="5.3914260717410324E-2"/>
          <c:y val="0.30532407407407414"/>
          <c:w val="0.88071084864391946"/>
          <c:h val="0.49063247302420532"/>
        </c:manualLayout>
      </c:layout>
      <c:barChart>
        <c:barDir val="bar"/>
        <c:grouping val="clustered"/>
        <c:varyColors val="0"/>
        <c:ser>
          <c:idx val="0"/>
          <c:order val="0"/>
          <c:tx>
            <c:strRef>
              <c:f>Tabelle1!$A$1</c:f>
              <c:strCache>
                <c:ptCount val="1"/>
                <c:pt idx="0">
                  <c:v>2019</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Tabelle1!$B$1</c:f>
              <c:numCache>
                <c:formatCode>#,##0</c:formatCode>
                <c:ptCount val="1"/>
                <c:pt idx="0">
                  <c:v>14122</c:v>
                </c:pt>
              </c:numCache>
            </c:numRef>
          </c:val>
          <c:extLst>
            <c:ext xmlns:c16="http://schemas.microsoft.com/office/drawing/2014/chart" uri="{C3380CC4-5D6E-409C-BE32-E72D297353CC}">
              <c16:uniqueId val="{00000000-7133-4CCA-B6BB-A9BF26299570}"/>
            </c:ext>
          </c:extLst>
        </c:ser>
        <c:ser>
          <c:idx val="1"/>
          <c:order val="1"/>
          <c:tx>
            <c:strRef>
              <c:f>Tabelle1!$A$2</c:f>
              <c:strCache>
                <c:ptCount val="1"/>
                <c:pt idx="0">
                  <c:v>2020</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Tabelle1!$B$2</c:f>
              <c:numCache>
                <c:formatCode>#,##0</c:formatCode>
                <c:ptCount val="1"/>
                <c:pt idx="0">
                  <c:v>17885</c:v>
                </c:pt>
              </c:numCache>
            </c:numRef>
          </c:val>
          <c:extLst>
            <c:ext xmlns:c16="http://schemas.microsoft.com/office/drawing/2014/chart" uri="{C3380CC4-5D6E-409C-BE32-E72D297353CC}">
              <c16:uniqueId val="{00000001-7133-4CCA-B6BB-A9BF26299570}"/>
            </c:ext>
          </c:extLst>
        </c:ser>
        <c:ser>
          <c:idx val="2"/>
          <c:order val="2"/>
          <c:tx>
            <c:strRef>
              <c:f>Tabelle1!$A$3</c:f>
              <c:strCache>
                <c:ptCount val="1"/>
                <c:pt idx="0">
                  <c:v>2021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Tabelle1!$B$3</c:f>
              <c:numCache>
                <c:formatCode>#,##0</c:formatCode>
                <c:ptCount val="1"/>
                <c:pt idx="0">
                  <c:v>19326</c:v>
                </c:pt>
              </c:numCache>
            </c:numRef>
          </c:val>
          <c:extLst>
            <c:ext xmlns:c16="http://schemas.microsoft.com/office/drawing/2014/chart" uri="{C3380CC4-5D6E-409C-BE32-E72D297353CC}">
              <c16:uniqueId val="{00000002-7133-4CCA-B6BB-A9BF26299570}"/>
            </c:ext>
          </c:extLst>
        </c:ser>
        <c:ser>
          <c:idx val="3"/>
          <c:order val="3"/>
          <c:tx>
            <c:strRef>
              <c:f>Tabelle1!$A$4</c:f>
              <c:strCache>
                <c:ptCount val="1"/>
                <c:pt idx="0">
                  <c:v>2022</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Tabelle1!$B$4</c:f>
              <c:numCache>
                <c:formatCode>#,##0</c:formatCode>
                <c:ptCount val="1"/>
                <c:pt idx="0">
                  <c:v>21414</c:v>
                </c:pt>
              </c:numCache>
            </c:numRef>
          </c:val>
          <c:extLst>
            <c:ext xmlns:c16="http://schemas.microsoft.com/office/drawing/2014/chart" uri="{C3380CC4-5D6E-409C-BE32-E72D297353CC}">
              <c16:uniqueId val="{00000003-7133-4CCA-B6BB-A9BF26299570}"/>
            </c:ext>
          </c:extLst>
        </c:ser>
        <c:dLbls>
          <c:dLblPos val="inEnd"/>
          <c:showLegendKey val="0"/>
          <c:showVal val="1"/>
          <c:showCatName val="0"/>
          <c:showSerName val="0"/>
          <c:showPercent val="0"/>
          <c:showBubbleSize val="0"/>
        </c:dLbls>
        <c:gapWidth val="65"/>
        <c:axId val="478700848"/>
        <c:axId val="311880496"/>
      </c:barChart>
      <c:catAx>
        <c:axId val="4787008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311880496"/>
        <c:crosses val="autoZero"/>
        <c:auto val="1"/>
        <c:lblAlgn val="ctr"/>
        <c:lblOffset val="100"/>
        <c:noMultiLvlLbl val="0"/>
      </c:catAx>
      <c:valAx>
        <c:axId val="3118804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crossAx val="4787008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dk1">
                    <a:lumMod val="75000"/>
                    <a:lumOff val="25000"/>
                  </a:schemeClr>
                </a:solidFill>
                <a:latin typeface="+mn-lt"/>
                <a:ea typeface="+mn-ea"/>
                <a:cs typeface="+mn-cs"/>
              </a:defRPr>
            </a:pPr>
            <a:r>
              <a:rPr lang="en-US" sz="3600" dirty="0"/>
              <a:t>Neue</a:t>
            </a:r>
            <a:r>
              <a:rPr lang="en-US" sz="3600" baseline="0" dirty="0"/>
              <a:t> </a:t>
            </a:r>
            <a:r>
              <a:rPr lang="en-US" sz="3600" baseline="0" dirty="0" err="1"/>
              <a:t>Leser</a:t>
            </a:r>
            <a:r>
              <a:rPr lang="en-US" sz="3600" baseline="0" dirty="0"/>
              <a:t> - </a:t>
            </a:r>
            <a:r>
              <a:rPr lang="en-US" sz="3600" baseline="0" dirty="0" err="1"/>
              <a:t>Entwicklung</a:t>
            </a:r>
            <a:r>
              <a:rPr lang="en-US" sz="3600" baseline="0" dirty="0"/>
              <a:t> der </a:t>
            </a:r>
            <a:r>
              <a:rPr lang="en-US" sz="3600" baseline="0" dirty="0" err="1"/>
              <a:t>letzten</a:t>
            </a:r>
            <a:r>
              <a:rPr lang="en-US" sz="3600" baseline="0" dirty="0"/>
              <a:t> 7 Jahre </a:t>
            </a:r>
            <a:endParaRPr lang="en-US" sz="3600" dirty="0"/>
          </a:p>
        </c:rich>
      </c:tx>
      <c:overlay val="0"/>
      <c:spPr>
        <a:noFill/>
        <a:ln>
          <a:noFill/>
        </a:ln>
        <a:effectLst/>
      </c:spPr>
      <c:txPr>
        <a:bodyPr rot="0" spcFirstLastPara="1" vertOverflow="ellipsis" vert="horz" wrap="square" anchor="ctr" anchorCtr="1"/>
        <a:lstStyle/>
        <a:p>
          <a:pPr>
            <a:defRPr sz="36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manualLayout>
          <c:layoutTarget val="inner"/>
          <c:xMode val="edge"/>
          <c:yMode val="edge"/>
          <c:x val="5.3914260717410324E-2"/>
          <c:y val="0.21643525809273842"/>
          <c:w val="0.88071084864391946"/>
          <c:h val="0.57952143482064733"/>
        </c:manualLayout>
      </c:layout>
      <c:barChart>
        <c:barDir val="bar"/>
        <c:grouping val="clustered"/>
        <c:varyColors val="0"/>
        <c:ser>
          <c:idx val="0"/>
          <c:order val="0"/>
          <c:tx>
            <c:strRef>
              <c:f>Tabelle1!$A$1</c:f>
              <c:strCache>
                <c:ptCount val="1"/>
                <c:pt idx="0">
                  <c:v>2016</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Tabelle1!$B$1</c:f>
              <c:numCache>
                <c:formatCode>General</c:formatCode>
                <c:ptCount val="1"/>
                <c:pt idx="0">
                  <c:v>102</c:v>
                </c:pt>
              </c:numCache>
            </c:numRef>
          </c:val>
          <c:extLst>
            <c:ext xmlns:c16="http://schemas.microsoft.com/office/drawing/2014/chart" uri="{C3380CC4-5D6E-409C-BE32-E72D297353CC}">
              <c16:uniqueId val="{00000000-0617-44DB-B392-34517FC00F14}"/>
            </c:ext>
          </c:extLst>
        </c:ser>
        <c:ser>
          <c:idx val="1"/>
          <c:order val="1"/>
          <c:tx>
            <c:strRef>
              <c:f>Tabelle1!$A$2</c:f>
              <c:strCache>
                <c:ptCount val="1"/>
                <c:pt idx="0">
                  <c:v>2017</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Tabelle1!$B$2</c:f>
              <c:numCache>
                <c:formatCode>#,##0</c:formatCode>
                <c:ptCount val="1"/>
                <c:pt idx="0">
                  <c:v>83</c:v>
                </c:pt>
              </c:numCache>
            </c:numRef>
          </c:val>
          <c:extLst>
            <c:ext xmlns:c16="http://schemas.microsoft.com/office/drawing/2014/chart" uri="{C3380CC4-5D6E-409C-BE32-E72D297353CC}">
              <c16:uniqueId val="{00000001-0617-44DB-B392-34517FC00F14}"/>
            </c:ext>
          </c:extLst>
        </c:ser>
        <c:ser>
          <c:idx val="2"/>
          <c:order val="2"/>
          <c:tx>
            <c:strRef>
              <c:f>Tabelle1!$A$3</c:f>
              <c:strCache>
                <c:ptCount val="1"/>
                <c:pt idx="0">
                  <c:v>2018</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Tabelle1!$B$3</c:f>
              <c:numCache>
                <c:formatCode>#,##0</c:formatCode>
                <c:ptCount val="1"/>
                <c:pt idx="0">
                  <c:v>86</c:v>
                </c:pt>
              </c:numCache>
            </c:numRef>
          </c:val>
          <c:extLst>
            <c:ext xmlns:c16="http://schemas.microsoft.com/office/drawing/2014/chart" uri="{C3380CC4-5D6E-409C-BE32-E72D297353CC}">
              <c16:uniqueId val="{00000002-0617-44DB-B392-34517FC00F14}"/>
            </c:ext>
          </c:extLst>
        </c:ser>
        <c:ser>
          <c:idx val="3"/>
          <c:order val="3"/>
          <c:tx>
            <c:strRef>
              <c:f>Tabelle1!$A$4</c:f>
              <c:strCache>
                <c:ptCount val="1"/>
                <c:pt idx="0">
                  <c:v>2019</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Tabelle1!$B$4</c:f>
              <c:numCache>
                <c:formatCode>#,##0</c:formatCode>
                <c:ptCount val="1"/>
                <c:pt idx="0">
                  <c:v>74</c:v>
                </c:pt>
              </c:numCache>
            </c:numRef>
          </c:val>
          <c:extLst>
            <c:ext xmlns:c16="http://schemas.microsoft.com/office/drawing/2014/chart" uri="{C3380CC4-5D6E-409C-BE32-E72D297353CC}">
              <c16:uniqueId val="{00000003-0617-44DB-B392-34517FC00F14}"/>
            </c:ext>
          </c:extLst>
        </c:ser>
        <c:ser>
          <c:idx val="4"/>
          <c:order val="4"/>
          <c:tx>
            <c:strRef>
              <c:f>Tabelle1!$A$5</c:f>
              <c:strCache>
                <c:ptCount val="1"/>
                <c:pt idx="0">
                  <c:v>2020</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Tabelle1!$B$5</c:f>
              <c:numCache>
                <c:formatCode>#,##0</c:formatCode>
                <c:ptCount val="1"/>
                <c:pt idx="0">
                  <c:v>63</c:v>
                </c:pt>
              </c:numCache>
            </c:numRef>
          </c:val>
          <c:extLst>
            <c:ext xmlns:c16="http://schemas.microsoft.com/office/drawing/2014/chart" uri="{C3380CC4-5D6E-409C-BE32-E72D297353CC}">
              <c16:uniqueId val="{00000004-0617-44DB-B392-34517FC00F14}"/>
            </c:ext>
          </c:extLst>
        </c:ser>
        <c:ser>
          <c:idx val="5"/>
          <c:order val="5"/>
          <c:tx>
            <c:strRef>
              <c:f>Tabelle1!$A$6</c:f>
              <c:strCache>
                <c:ptCount val="1"/>
                <c:pt idx="0">
                  <c:v>2021</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Tabelle1!$B$6</c:f>
              <c:numCache>
                <c:formatCode>#,##0</c:formatCode>
                <c:ptCount val="1"/>
                <c:pt idx="0">
                  <c:v>59</c:v>
                </c:pt>
              </c:numCache>
            </c:numRef>
          </c:val>
          <c:extLst>
            <c:ext xmlns:c16="http://schemas.microsoft.com/office/drawing/2014/chart" uri="{C3380CC4-5D6E-409C-BE32-E72D297353CC}">
              <c16:uniqueId val="{00000005-0617-44DB-B392-34517FC00F14}"/>
            </c:ext>
          </c:extLst>
        </c:ser>
        <c:ser>
          <c:idx val="6"/>
          <c:order val="6"/>
          <c:tx>
            <c:strRef>
              <c:f>Tabelle1!$A$7</c:f>
              <c:strCache>
                <c:ptCount val="1"/>
                <c:pt idx="0">
                  <c:v>2022</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Tabelle1!$B$7</c:f>
              <c:numCache>
                <c:formatCode>#,##0</c:formatCode>
                <c:ptCount val="1"/>
                <c:pt idx="0">
                  <c:v>89</c:v>
                </c:pt>
              </c:numCache>
            </c:numRef>
          </c:val>
          <c:extLst>
            <c:ext xmlns:c16="http://schemas.microsoft.com/office/drawing/2014/chart" uri="{C3380CC4-5D6E-409C-BE32-E72D297353CC}">
              <c16:uniqueId val="{00000006-0617-44DB-B392-34517FC00F14}"/>
            </c:ext>
          </c:extLst>
        </c:ser>
        <c:dLbls>
          <c:dLblPos val="inEnd"/>
          <c:showLegendKey val="0"/>
          <c:showVal val="1"/>
          <c:showCatName val="0"/>
          <c:showSerName val="0"/>
          <c:showPercent val="0"/>
          <c:showBubbleSize val="0"/>
        </c:dLbls>
        <c:gapWidth val="65"/>
        <c:axId val="478700848"/>
        <c:axId val="311880496"/>
      </c:barChart>
      <c:catAx>
        <c:axId val="4787008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311880496"/>
        <c:crosses val="autoZero"/>
        <c:auto val="1"/>
        <c:lblAlgn val="ctr"/>
        <c:lblOffset val="100"/>
        <c:noMultiLvlLbl val="0"/>
      </c:catAx>
      <c:valAx>
        <c:axId val="3118804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crossAx val="4787008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9F9EE13-BE46-42E9-BE08-043920020CC9}" type="datetimeFigureOut">
              <a:rPr lang="de-DE" smtClean="0"/>
              <a:pPr/>
              <a:t>09.03.2023</a:t>
            </a:fld>
            <a:endParaRPr lang="de-DE"/>
          </a:p>
        </p:txBody>
      </p:sp>
      <p:sp>
        <p:nvSpPr>
          <p:cNvPr id="4" name="Folienbildplatzhalt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36BBEABA-0054-490A-9442-D813525F680D}" type="slidenum">
              <a:rPr lang="de-DE" smtClean="0"/>
              <a:pPr/>
              <a:t>‹Nr.›</a:t>
            </a:fld>
            <a:endParaRPr lang="de-DE"/>
          </a:p>
        </p:txBody>
      </p:sp>
    </p:spTree>
    <p:extLst>
      <p:ext uri="{BB962C8B-B14F-4D97-AF65-F5344CB8AC3E}">
        <p14:creationId xmlns:p14="http://schemas.microsoft.com/office/powerpoint/2010/main" val="9529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6BBEABA-0054-490A-9442-D813525F680D}" type="slidenum">
              <a:rPr lang="de-DE" smtClean="0"/>
              <a:pPr/>
              <a:t>1</a:t>
            </a:fld>
            <a:endParaRPr lang="de-DE"/>
          </a:p>
        </p:txBody>
      </p:sp>
    </p:spTree>
    <p:extLst>
      <p:ext uri="{BB962C8B-B14F-4D97-AF65-F5344CB8AC3E}">
        <p14:creationId xmlns:p14="http://schemas.microsoft.com/office/powerpoint/2010/main" val="29029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2020 und 2021 „Corona“-Jahre</a:t>
            </a:r>
          </a:p>
        </p:txBody>
      </p:sp>
      <p:sp>
        <p:nvSpPr>
          <p:cNvPr id="4" name="Foliennummernplatzhalter 3"/>
          <p:cNvSpPr>
            <a:spLocks noGrp="1"/>
          </p:cNvSpPr>
          <p:nvPr>
            <p:ph type="sldNum" sz="quarter" idx="5"/>
          </p:nvPr>
        </p:nvSpPr>
        <p:spPr/>
        <p:txBody>
          <a:bodyPr/>
          <a:lstStyle/>
          <a:p>
            <a:fld id="{36BBEABA-0054-490A-9442-D813525F680D}" type="slidenum">
              <a:rPr lang="de-DE" smtClean="0"/>
              <a:pPr/>
              <a:t>4</a:t>
            </a:fld>
            <a:endParaRPr lang="de-DE"/>
          </a:p>
        </p:txBody>
      </p:sp>
    </p:spTree>
    <p:extLst>
      <p:ext uri="{BB962C8B-B14F-4D97-AF65-F5344CB8AC3E}">
        <p14:creationId xmlns:p14="http://schemas.microsoft.com/office/powerpoint/2010/main" val="268548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Deutlicher Rückgang in den „Corona“-Jahren 2020 und 2021 aufgrund der Kontaktbeschränkungen</a:t>
            </a:r>
          </a:p>
        </p:txBody>
      </p:sp>
      <p:sp>
        <p:nvSpPr>
          <p:cNvPr id="4" name="Foliennummernplatzhalter 3"/>
          <p:cNvSpPr>
            <a:spLocks noGrp="1"/>
          </p:cNvSpPr>
          <p:nvPr>
            <p:ph type="sldNum" sz="quarter" idx="5"/>
          </p:nvPr>
        </p:nvSpPr>
        <p:spPr/>
        <p:txBody>
          <a:bodyPr/>
          <a:lstStyle/>
          <a:p>
            <a:fld id="{36BBEABA-0054-490A-9442-D813525F680D}" type="slidenum">
              <a:rPr lang="de-DE" smtClean="0"/>
              <a:pPr/>
              <a:t>6</a:t>
            </a:fld>
            <a:endParaRPr lang="de-DE"/>
          </a:p>
        </p:txBody>
      </p:sp>
    </p:spTree>
    <p:extLst>
      <p:ext uri="{BB962C8B-B14F-4D97-AF65-F5344CB8AC3E}">
        <p14:creationId xmlns:p14="http://schemas.microsoft.com/office/powerpoint/2010/main" val="284075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hier unter dem Motto, frei nach Astrid Lindgren: „Das haben wir noch nie probiert, also geht es gut.“</a:t>
            </a:r>
          </a:p>
        </p:txBody>
      </p:sp>
      <p:sp>
        <p:nvSpPr>
          <p:cNvPr id="4" name="Foliennummernplatzhalter 3"/>
          <p:cNvSpPr>
            <a:spLocks noGrp="1"/>
          </p:cNvSpPr>
          <p:nvPr>
            <p:ph type="sldNum" sz="quarter" idx="5"/>
          </p:nvPr>
        </p:nvSpPr>
        <p:spPr/>
        <p:txBody>
          <a:bodyPr/>
          <a:lstStyle/>
          <a:p>
            <a:fld id="{36BBEABA-0054-490A-9442-D813525F680D}" type="slidenum">
              <a:rPr lang="de-DE" smtClean="0"/>
              <a:pPr/>
              <a:t>7</a:t>
            </a:fld>
            <a:endParaRPr lang="de-DE"/>
          </a:p>
        </p:txBody>
      </p:sp>
    </p:spTree>
    <p:extLst>
      <p:ext uri="{BB962C8B-B14F-4D97-AF65-F5344CB8AC3E}">
        <p14:creationId xmlns:p14="http://schemas.microsoft.com/office/powerpoint/2010/main" val="38541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Tonie</a:t>
            </a:r>
            <a:r>
              <a:rPr lang="de-DE" dirty="0"/>
              <a:t>-Box € 89,90, </a:t>
            </a:r>
            <a:r>
              <a:rPr lang="de-DE" dirty="0" err="1"/>
              <a:t>Tonie</a:t>
            </a:r>
            <a:r>
              <a:rPr lang="de-DE" dirty="0"/>
              <a:t>-Figur € 16,99</a:t>
            </a:r>
          </a:p>
        </p:txBody>
      </p:sp>
      <p:sp>
        <p:nvSpPr>
          <p:cNvPr id="4" name="Foliennummernplatzhalter 3"/>
          <p:cNvSpPr>
            <a:spLocks noGrp="1"/>
          </p:cNvSpPr>
          <p:nvPr>
            <p:ph type="sldNum" sz="quarter" idx="5"/>
          </p:nvPr>
        </p:nvSpPr>
        <p:spPr/>
        <p:txBody>
          <a:bodyPr/>
          <a:lstStyle/>
          <a:p>
            <a:fld id="{36BBEABA-0054-490A-9442-D813525F680D}" type="slidenum">
              <a:rPr lang="de-DE" smtClean="0"/>
              <a:pPr/>
              <a:t>8</a:t>
            </a:fld>
            <a:endParaRPr lang="de-DE"/>
          </a:p>
        </p:txBody>
      </p:sp>
    </p:spTree>
    <p:extLst>
      <p:ext uri="{BB962C8B-B14F-4D97-AF65-F5344CB8AC3E}">
        <p14:creationId xmlns:p14="http://schemas.microsoft.com/office/powerpoint/2010/main" val="106496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Petra Sans, Petra </a:t>
            </a:r>
            <a:r>
              <a:rPr lang="de-DE" dirty="0" err="1"/>
              <a:t>Latzel</a:t>
            </a:r>
            <a:r>
              <a:rPr lang="de-DE" dirty="0"/>
              <a:t> und Felix </a:t>
            </a:r>
            <a:r>
              <a:rPr lang="de-DE" dirty="0" err="1"/>
              <a:t>Stöckert</a:t>
            </a:r>
            <a:r>
              <a:rPr lang="de-DE" dirty="0"/>
              <a:t> stellten ihre Lieblingsbücher vor.</a:t>
            </a:r>
          </a:p>
        </p:txBody>
      </p:sp>
      <p:sp>
        <p:nvSpPr>
          <p:cNvPr id="4" name="Foliennummernplatzhalter 3"/>
          <p:cNvSpPr>
            <a:spLocks noGrp="1"/>
          </p:cNvSpPr>
          <p:nvPr>
            <p:ph type="sldNum" sz="quarter" idx="5"/>
          </p:nvPr>
        </p:nvSpPr>
        <p:spPr/>
        <p:txBody>
          <a:bodyPr/>
          <a:lstStyle/>
          <a:p>
            <a:fld id="{36BBEABA-0054-490A-9442-D813525F680D}" type="slidenum">
              <a:rPr lang="de-DE" smtClean="0"/>
              <a:pPr/>
              <a:t>10</a:t>
            </a:fld>
            <a:endParaRPr lang="de-DE"/>
          </a:p>
        </p:txBody>
      </p:sp>
    </p:spTree>
    <p:extLst>
      <p:ext uri="{BB962C8B-B14F-4D97-AF65-F5344CB8AC3E}">
        <p14:creationId xmlns:p14="http://schemas.microsoft.com/office/powerpoint/2010/main" val="39820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Märchenwanderung mit dem „Rumpelstilzechen“ und anschließendem Stockbrotgrillen vor dem Pfarrstadel.</a:t>
            </a:r>
          </a:p>
        </p:txBody>
      </p:sp>
      <p:sp>
        <p:nvSpPr>
          <p:cNvPr id="4" name="Foliennummernplatzhalter 3"/>
          <p:cNvSpPr>
            <a:spLocks noGrp="1"/>
          </p:cNvSpPr>
          <p:nvPr>
            <p:ph type="sldNum" sz="quarter" idx="5"/>
          </p:nvPr>
        </p:nvSpPr>
        <p:spPr/>
        <p:txBody>
          <a:bodyPr/>
          <a:lstStyle/>
          <a:p>
            <a:fld id="{36BBEABA-0054-490A-9442-D813525F680D}" type="slidenum">
              <a:rPr lang="de-DE" smtClean="0"/>
              <a:pPr/>
              <a:t>13</a:t>
            </a:fld>
            <a:endParaRPr lang="de-DE"/>
          </a:p>
        </p:txBody>
      </p:sp>
    </p:spTree>
    <p:extLst>
      <p:ext uri="{BB962C8B-B14F-4D97-AF65-F5344CB8AC3E}">
        <p14:creationId xmlns:p14="http://schemas.microsoft.com/office/powerpoint/2010/main" val="391950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Manfred Kohrs in Aktion, Daniela Frommelt sorgte zwischen den Texten für die musikalische Begleitung</a:t>
            </a:r>
          </a:p>
        </p:txBody>
      </p:sp>
      <p:sp>
        <p:nvSpPr>
          <p:cNvPr id="4" name="Foliennummernplatzhalter 3"/>
          <p:cNvSpPr>
            <a:spLocks noGrp="1"/>
          </p:cNvSpPr>
          <p:nvPr>
            <p:ph type="sldNum" sz="quarter" idx="5"/>
          </p:nvPr>
        </p:nvSpPr>
        <p:spPr/>
        <p:txBody>
          <a:bodyPr/>
          <a:lstStyle/>
          <a:p>
            <a:fld id="{36BBEABA-0054-490A-9442-D813525F680D}" type="slidenum">
              <a:rPr lang="de-DE" smtClean="0"/>
              <a:pPr/>
              <a:t>14</a:t>
            </a:fld>
            <a:endParaRPr lang="de-DE"/>
          </a:p>
        </p:txBody>
      </p:sp>
    </p:spTree>
    <p:extLst>
      <p:ext uri="{BB962C8B-B14F-4D97-AF65-F5344CB8AC3E}">
        <p14:creationId xmlns:p14="http://schemas.microsoft.com/office/powerpoint/2010/main" val="298903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Tag der offenen Tür am Sonntag, den 13.11. 2022</a:t>
            </a:r>
          </a:p>
        </p:txBody>
      </p:sp>
      <p:sp>
        <p:nvSpPr>
          <p:cNvPr id="4" name="Foliennummernplatzhalter 3"/>
          <p:cNvSpPr>
            <a:spLocks noGrp="1"/>
          </p:cNvSpPr>
          <p:nvPr>
            <p:ph type="sldNum" sz="quarter" idx="5"/>
          </p:nvPr>
        </p:nvSpPr>
        <p:spPr/>
        <p:txBody>
          <a:bodyPr/>
          <a:lstStyle/>
          <a:p>
            <a:fld id="{36BBEABA-0054-490A-9442-D813525F680D}" type="slidenum">
              <a:rPr lang="de-DE" smtClean="0"/>
              <a:pPr/>
              <a:t>15</a:t>
            </a:fld>
            <a:endParaRPr lang="de-DE"/>
          </a:p>
        </p:txBody>
      </p:sp>
    </p:spTree>
    <p:extLst>
      <p:ext uri="{BB962C8B-B14F-4D97-AF65-F5344CB8AC3E}">
        <p14:creationId xmlns:p14="http://schemas.microsoft.com/office/powerpoint/2010/main" val="319796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1C4FB43-259C-4E31-B0C1-FCCE7050D8F7}" type="datetimeFigureOut">
              <a:rPr lang="de-DE" smtClean="0"/>
              <a:pPr/>
              <a:t>09.03.2023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7179781-95C7-4703-99A8-9C5EE1CFC56C}"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4FB43-259C-4E31-B0C1-FCCE7050D8F7}" type="datetimeFigureOut">
              <a:rPr lang="de-DE" smtClean="0"/>
              <a:pPr/>
              <a:t>09.03.2023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79781-95C7-4703-99A8-9C5EE1CFC56C}"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de/url?sa=i&amp;rct=j&amp;q=&amp;esrc=s&amp;source=images&amp;cd=&amp;cad=rja&amp;uact=8&amp;ved=2ahUKEwiD1PeA6IvhAhVBm-AKHS1KAkUQjRx6BAgBEAU&amp;url=https://de.fotolia.com/id/65754660&amp;psig=AOvVaw1TEWwWNsbSs23Nm2fTncAP&amp;ust=1553002543347814" TargetMode="External"/><Relationship Id="rId7"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de/url?sa=i&amp;rct=j&amp;q=&amp;esrc=s&amp;source=images&amp;cd=&amp;cad=rja&amp;uact=8&amp;ved=2ahUKEwjotJvR6IvhAhXFT98KHXfGBpoQjRx6BAgBEAU&amp;url=https://www.couven-gymnasium.de/leseratte-2/&amp;psig=AOvVaw0SPFRa-YkRWQt61n-soZ3F&amp;ust=1553002819456518"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9242" y="1780191"/>
            <a:ext cx="7772400" cy="2258669"/>
          </a:xfrm>
        </p:spPr>
        <p:txBody>
          <a:bodyPr>
            <a:normAutofit/>
          </a:bodyPr>
          <a:lstStyle/>
          <a:p>
            <a:r>
              <a:rPr lang="de-DE" sz="2400"/>
              <a:t>Wo </a:t>
            </a:r>
            <a:r>
              <a:rPr lang="de-DE" sz="2400" dirty="0"/>
              <a:t>Bücherwürmer bohren und Leseratten nach Nahrung suchen… </a:t>
            </a:r>
            <a:br>
              <a:rPr lang="de-DE" sz="2400" dirty="0"/>
            </a:br>
            <a:r>
              <a:rPr lang="de-DE" dirty="0"/>
              <a:t>Jahresbericht der</a:t>
            </a:r>
            <a:br>
              <a:rPr lang="de-DE" dirty="0"/>
            </a:br>
            <a:r>
              <a:rPr lang="de-DE" dirty="0"/>
              <a:t>  Bücherei St. </a:t>
            </a:r>
            <a:r>
              <a:rPr lang="de-DE" dirty="0" err="1"/>
              <a:t>Gallus</a:t>
            </a:r>
            <a:endParaRPr lang="de-DE" dirty="0"/>
          </a:p>
        </p:txBody>
      </p:sp>
      <p:sp>
        <p:nvSpPr>
          <p:cNvPr id="3" name="Untertitel 2"/>
          <p:cNvSpPr>
            <a:spLocks noGrp="1"/>
          </p:cNvSpPr>
          <p:nvPr>
            <p:ph type="subTitle" idx="1"/>
          </p:nvPr>
        </p:nvSpPr>
        <p:spPr>
          <a:xfrm>
            <a:off x="1371600" y="4437112"/>
            <a:ext cx="6400800" cy="1201688"/>
          </a:xfrm>
        </p:spPr>
        <p:txBody>
          <a:bodyPr/>
          <a:lstStyle/>
          <a:p>
            <a:r>
              <a:rPr lang="de-DE" dirty="0"/>
              <a:t>Bibliotheksstatistik 2022</a:t>
            </a:r>
          </a:p>
          <a:p>
            <a:endParaRPr lang="de-DE" dirty="0"/>
          </a:p>
        </p:txBody>
      </p:sp>
      <p:sp>
        <p:nvSpPr>
          <p:cNvPr id="9" name="AutoShape 6" descr="Bildergebnis für abbildung bücherwurm"/>
          <p:cNvSpPr>
            <a:spLocks noChangeAspect="1" noChangeArrowheads="1"/>
          </p:cNvSpPr>
          <p:nvPr/>
        </p:nvSpPr>
        <p:spPr bwMode="auto">
          <a:xfrm>
            <a:off x="279524" y="1401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irc_mi" descr="Bildergebnis für abbildung bücherwurm">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808304" y="4026375"/>
            <a:ext cx="1928192" cy="2444915"/>
          </a:xfrm>
          <a:prstGeom prst="rect">
            <a:avLst/>
          </a:prstGeom>
          <a:noFill/>
          <a:ln>
            <a:noFill/>
          </a:ln>
        </p:spPr>
      </p:pic>
      <p:pic>
        <p:nvPicPr>
          <p:cNvPr id="12" name="irc_mi" descr="Bildergebnis für abbildung leseratte">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29716" y="3861048"/>
            <a:ext cx="2210036" cy="2987024"/>
          </a:xfrm>
          <a:prstGeom prst="rect">
            <a:avLst/>
          </a:prstGeom>
          <a:noFill/>
          <a:ln>
            <a:noFill/>
          </a:ln>
        </p:spPr>
      </p:pic>
      <p:pic>
        <p:nvPicPr>
          <p:cNvPr id="2049" name="Grafik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434" y="50980"/>
            <a:ext cx="17526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5"/>
          <p:cNvSpPr txBox="1">
            <a:spLocks noChangeArrowheads="1"/>
          </p:cNvSpPr>
          <p:nvPr/>
        </p:nvSpPr>
        <p:spPr bwMode="auto">
          <a:xfrm>
            <a:off x="12417" y="1346380"/>
            <a:ext cx="2695576"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4577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457700" algn="l"/>
              </a:tabLst>
            </a:pPr>
            <a:r>
              <a:rPr kumimoji="0" lang="de-DE" altLang="de-DE"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Katholische öffentliche Bücherei</a:t>
            </a:r>
            <a:endParaRPr kumimoji="0" lang="de-DE" altLang="de-DE" sz="1200" b="0" i="0" u="none" strike="noStrike" cap="none" normalizeH="0" baseline="0" dirty="0">
              <a:ln>
                <a:noFill/>
              </a:ln>
              <a:solidFill>
                <a:schemeClr val="tx1"/>
              </a:solidFill>
              <a:effectLst/>
              <a:ea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457700" algn="l"/>
              </a:tabLst>
            </a:pPr>
            <a:r>
              <a:rPr kumimoji="0" lang="de-DE" altLang="de-DE"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St. Gallus im Rathaus</a:t>
            </a:r>
            <a:endParaRPr kumimoji="0" lang="de-DE" altLang="de-DE"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457700" algn="l"/>
              </a:tabLst>
            </a:pPr>
            <a:r>
              <a:rPr kumimoji="0" lang="de-DE" altLang="de-DE"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de-DE" altLang="de-DE"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de-DE" altLang="de-DE"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457700" algn="l"/>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t>
            </a:r>
            <a:endParaRPr kumimoji="0" lang="de-DE" altLang="de-DE"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3" name="Picture 102">
            <a:extLst>
              <a:ext uri="{FF2B5EF4-FFF2-40B4-BE49-F238E27FC236}">
                <a16:creationId xmlns:a16="http://schemas.microsoft.com/office/drawing/2014/main" id="{CBA48625-BE37-43FA-BD76-AE956A83BD2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a:xfrm>
            <a:off x="5460930" y="-4143"/>
            <a:ext cx="3695487" cy="175674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8A7C4-0EC8-468C-9133-75D3828E9881}"/>
              </a:ext>
            </a:extLst>
          </p:cNvPr>
          <p:cNvSpPr>
            <a:spLocks noGrp="1"/>
          </p:cNvSpPr>
          <p:nvPr>
            <p:ph type="title"/>
          </p:nvPr>
        </p:nvSpPr>
        <p:spPr/>
        <p:txBody>
          <a:bodyPr>
            <a:normAutofit/>
          </a:bodyPr>
          <a:lstStyle/>
          <a:p>
            <a:r>
              <a:rPr lang="de-DE" sz="1800" dirty="0"/>
              <a:t> „Zugehört – es wird gelesen!“ in Kooperation mit dem Kulturforum Grünkraut in den Monaten Mai / Juni / Juli</a:t>
            </a:r>
          </a:p>
        </p:txBody>
      </p:sp>
      <p:pic>
        <p:nvPicPr>
          <p:cNvPr id="11" name="Inhaltsplatzhalter 10">
            <a:extLst>
              <a:ext uri="{FF2B5EF4-FFF2-40B4-BE49-F238E27FC236}">
                <a16:creationId xmlns:a16="http://schemas.microsoft.com/office/drawing/2014/main" id="{0931D333-923E-4089-9BCC-8E72536B7F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17638"/>
            <a:ext cx="4265448" cy="3199086"/>
          </a:xfrm>
        </p:spPr>
      </p:pic>
      <p:pic>
        <p:nvPicPr>
          <p:cNvPr id="13" name="Grafik 12">
            <a:extLst>
              <a:ext uri="{FF2B5EF4-FFF2-40B4-BE49-F238E27FC236}">
                <a16:creationId xmlns:a16="http://schemas.microsoft.com/office/drawing/2014/main" id="{7923B3EC-4781-4237-B253-8D7505FFE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910157"/>
            <a:ext cx="3888432" cy="2916324"/>
          </a:xfrm>
          <a:prstGeom prst="rect">
            <a:avLst/>
          </a:prstGeom>
        </p:spPr>
      </p:pic>
      <p:pic>
        <p:nvPicPr>
          <p:cNvPr id="15" name="Grafik 14">
            <a:extLst>
              <a:ext uri="{FF2B5EF4-FFF2-40B4-BE49-F238E27FC236}">
                <a16:creationId xmlns:a16="http://schemas.microsoft.com/office/drawing/2014/main" id="{9296BAD9-F638-47CA-AEC8-7E89981D1C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5448" y="2132856"/>
            <a:ext cx="4844541" cy="3633406"/>
          </a:xfrm>
          <a:prstGeom prst="rect">
            <a:avLst/>
          </a:prstGeom>
        </p:spPr>
      </p:pic>
    </p:spTree>
    <p:extLst>
      <p:ext uri="{BB962C8B-B14F-4D97-AF65-F5344CB8AC3E}">
        <p14:creationId xmlns:p14="http://schemas.microsoft.com/office/powerpoint/2010/main" val="99007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F9033-C9D6-4267-89F7-54527C935A76}"/>
              </a:ext>
            </a:extLst>
          </p:cNvPr>
          <p:cNvSpPr>
            <a:spLocks noGrp="1"/>
          </p:cNvSpPr>
          <p:nvPr>
            <p:ph type="title"/>
          </p:nvPr>
        </p:nvSpPr>
        <p:spPr/>
        <p:txBody>
          <a:bodyPr>
            <a:normAutofit/>
          </a:bodyPr>
          <a:lstStyle/>
          <a:p>
            <a:r>
              <a:rPr lang="de-DE" sz="2400" dirty="0"/>
              <a:t>Sommertreff des Büchereiteams bei „fruchtbares </a:t>
            </a:r>
            <a:r>
              <a:rPr lang="de-DE" sz="2400" dirty="0" err="1"/>
              <a:t>CargoCert</a:t>
            </a:r>
            <a:r>
              <a:rPr lang="de-DE" sz="2400" dirty="0"/>
              <a:t> GmbH in Buch bei </a:t>
            </a:r>
            <a:r>
              <a:rPr lang="de-DE" sz="2400" dirty="0" err="1"/>
              <a:t>Bodnegg</a:t>
            </a:r>
            <a:endParaRPr lang="de-DE" sz="2400" dirty="0"/>
          </a:p>
        </p:txBody>
      </p:sp>
      <p:pic>
        <p:nvPicPr>
          <p:cNvPr id="9" name="Grafik 8">
            <a:extLst>
              <a:ext uri="{FF2B5EF4-FFF2-40B4-BE49-F238E27FC236}">
                <a16:creationId xmlns:a16="http://schemas.microsoft.com/office/drawing/2014/main" id="{17714DC6-777A-45F0-8FCA-2FB0F69F7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6327" y="3579465"/>
            <a:ext cx="4302177" cy="3226633"/>
          </a:xfrm>
          <a:prstGeom prst="rect">
            <a:avLst/>
          </a:prstGeom>
        </p:spPr>
      </p:pic>
      <p:pic>
        <p:nvPicPr>
          <p:cNvPr id="13" name="Inhaltsplatzhalter 12">
            <a:extLst>
              <a:ext uri="{FF2B5EF4-FFF2-40B4-BE49-F238E27FC236}">
                <a16:creationId xmlns:a16="http://schemas.microsoft.com/office/drawing/2014/main" id="{4BE9C081-6E19-493E-AD2C-79EE3FF2D2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4010" y="3980913"/>
            <a:ext cx="3836115" cy="2877087"/>
          </a:xfrm>
        </p:spPr>
      </p:pic>
      <p:pic>
        <p:nvPicPr>
          <p:cNvPr id="1026" name="Picture 2" descr="IMG 1331">
            <a:extLst>
              <a:ext uri="{FF2B5EF4-FFF2-40B4-BE49-F238E27FC236}">
                <a16:creationId xmlns:a16="http://schemas.microsoft.com/office/drawing/2014/main" id="{A751689D-C036-4F6F-A0D4-B222F1644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041" y="1672950"/>
            <a:ext cx="3004571" cy="2259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to">
            <a:extLst>
              <a:ext uri="{FF2B5EF4-FFF2-40B4-BE49-F238E27FC236}">
                <a16:creationId xmlns:a16="http://schemas.microsoft.com/office/drawing/2014/main" id="{1BA6978D-F6A6-4E41-B517-4EEC0961FB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949" y="1672950"/>
            <a:ext cx="3101907" cy="2326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G 6667">
            <a:extLst>
              <a:ext uri="{FF2B5EF4-FFF2-40B4-BE49-F238E27FC236}">
                <a16:creationId xmlns:a16="http://schemas.microsoft.com/office/drawing/2014/main" id="{BB22A6D5-CAAC-4550-832C-265B2AF19D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797" y="1687332"/>
            <a:ext cx="2771707" cy="208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9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988BC-ABAC-4938-B84C-600BFDC74BCB}"/>
              </a:ext>
            </a:extLst>
          </p:cNvPr>
          <p:cNvSpPr>
            <a:spLocks noGrp="1"/>
          </p:cNvSpPr>
          <p:nvPr>
            <p:ph type="title"/>
          </p:nvPr>
        </p:nvSpPr>
        <p:spPr/>
        <p:txBody>
          <a:bodyPr/>
          <a:lstStyle/>
          <a:p>
            <a:r>
              <a:rPr lang="de-DE" dirty="0">
                <a:solidFill>
                  <a:schemeClr val="accent3">
                    <a:lumMod val="50000"/>
                  </a:schemeClr>
                </a:solidFill>
              </a:rPr>
              <a:t>Anstatt einer Lesenacht…</a:t>
            </a:r>
          </a:p>
        </p:txBody>
      </p:sp>
      <p:pic>
        <p:nvPicPr>
          <p:cNvPr id="8" name="Inhaltsplatzhalter 7">
            <a:extLst>
              <a:ext uri="{FF2B5EF4-FFF2-40B4-BE49-F238E27FC236}">
                <a16:creationId xmlns:a16="http://schemas.microsoft.com/office/drawing/2014/main" id="{0EFECC12-D6A8-4D95-8D49-6F2DB6E609F0}"/>
              </a:ext>
            </a:extLst>
          </p:cNvPr>
          <p:cNvPicPr>
            <a:picLocks noGrp="1" noChangeAspect="1"/>
          </p:cNvPicPr>
          <p:nvPr>
            <p:ph idx="1"/>
          </p:nvPr>
        </p:nvPicPr>
        <p:blipFill>
          <a:blip r:embed="rId2"/>
          <a:stretch>
            <a:fillRect/>
          </a:stretch>
        </p:blipFill>
        <p:spPr>
          <a:xfrm>
            <a:off x="2483767" y="1196752"/>
            <a:ext cx="4008099" cy="5661248"/>
          </a:xfrm>
          <a:prstGeom prst="rect">
            <a:avLst/>
          </a:prstGeom>
        </p:spPr>
      </p:pic>
    </p:spTree>
    <p:extLst>
      <p:ext uri="{BB962C8B-B14F-4D97-AF65-F5344CB8AC3E}">
        <p14:creationId xmlns:p14="http://schemas.microsoft.com/office/powerpoint/2010/main" val="415683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BDA98-A949-4530-B098-9E9599A7660D}"/>
              </a:ext>
            </a:extLst>
          </p:cNvPr>
          <p:cNvSpPr>
            <a:spLocks noGrp="1"/>
          </p:cNvSpPr>
          <p:nvPr>
            <p:ph type="title"/>
          </p:nvPr>
        </p:nvSpPr>
        <p:spPr/>
        <p:txBody>
          <a:bodyPr/>
          <a:lstStyle/>
          <a:p>
            <a:r>
              <a:rPr lang="de-DE" dirty="0">
                <a:solidFill>
                  <a:schemeClr val="accent3">
                    <a:lumMod val="50000"/>
                  </a:schemeClr>
                </a:solidFill>
              </a:rPr>
              <a:t>„ … eine Märchenwanderung “</a:t>
            </a:r>
          </a:p>
        </p:txBody>
      </p:sp>
      <p:pic>
        <p:nvPicPr>
          <p:cNvPr id="5" name="Inhaltsplatzhalter 4">
            <a:extLst>
              <a:ext uri="{FF2B5EF4-FFF2-40B4-BE49-F238E27FC236}">
                <a16:creationId xmlns:a16="http://schemas.microsoft.com/office/drawing/2014/main" id="{13B06030-C30B-4800-9C89-FA08C81D24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6364" y="1863676"/>
            <a:ext cx="2160240" cy="2880320"/>
          </a:xfrm>
        </p:spPr>
      </p:pic>
      <p:pic>
        <p:nvPicPr>
          <p:cNvPr id="7" name="Grafik 6">
            <a:extLst>
              <a:ext uri="{FF2B5EF4-FFF2-40B4-BE49-F238E27FC236}">
                <a16:creationId xmlns:a16="http://schemas.microsoft.com/office/drawing/2014/main" id="{7B90FDCA-3E77-4B29-ABE1-673B015FB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3518" y="1417921"/>
            <a:ext cx="3344853" cy="2508640"/>
          </a:xfrm>
          <a:prstGeom prst="rect">
            <a:avLst/>
          </a:prstGeom>
        </p:spPr>
      </p:pic>
      <p:pic>
        <p:nvPicPr>
          <p:cNvPr id="15" name="Grafik 14">
            <a:extLst>
              <a:ext uri="{FF2B5EF4-FFF2-40B4-BE49-F238E27FC236}">
                <a16:creationId xmlns:a16="http://schemas.microsoft.com/office/drawing/2014/main" id="{6A09C0DA-F646-4E31-BB87-3981868A6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3" y="1988840"/>
            <a:ext cx="2160240" cy="2880320"/>
          </a:xfrm>
          <a:prstGeom prst="rect">
            <a:avLst/>
          </a:prstGeom>
        </p:spPr>
      </p:pic>
      <p:pic>
        <p:nvPicPr>
          <p:cNvPr id="17" name="Grafik 16">
            <a:extLst>
              <a:ext uri="{FF2B5EF4-FFF2-40B4-BE49-F238E27FC236}">
                <a16:creationId xmlns:a16="http://schemas.microsoft.com/office/drawing/2014/main" id="{323DB38F-D33E-4F9B-BD2D-4C8DCC65E2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0292" y="3905408"/>
            <a:ext cx="2193708" cy="2924944"/>
          </a:xfrm>
          <a:prstGeom prst="rect">
            <a:avLst/>
          </a:prstGeom>
        </p:spPr>
      </p:pic>
      <p:pic>
        <p:nvPicPr>
          <p:cNvPr id="19" name="Grafik 18">
            <a:extLst>
              <a:ext uri="{FF2B5EF4-FFF2-40B4-BE49-F238E27FC236}">
                <a16:creationId xmlns:a16="http://schemas.microsoft.com/office/drawing/2014/main" id="{EE884524-E32D-4EEF-9621-86579C6469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843272" y="1934610"/>
            <a:ext cx="2965133" cy="2223850"/>
          </a:xfrm>
          <a:prstGeom prst="rect">
            <a:avLst/>
          </a:prstGeom>
        </p:spPr>
      </p:pic>
      <p:pic>
        <p:nvPicPr>
          <p:cNvPr id="21" name="Grafik 20">
            <a:extLst>
              <a:ext uri="{FF2B5EF4-FFF2-40B4-BE49-F238E27FC236}">
                <a16:creationId xmlns:a16="http://schemas.microsoft.com/office/drawing/2014/main" id="{ED8BE1B4-79E8-4641-B697-416D60F84A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0079" y="4535192"/>
            <a:ext cx="3060213" cy="2295160"/>
          </a:xfrm>
          <a:prstGeom prst="rect">
            <a:avLst/>
          </a:prstGeom>
        </p:spPr>
      </p:pic>
      <p:pic>
        <p:nvPicPr>
          <p:cNvPr id="23" name="Grafik 22">
            <a:extLst>
              <a:ext uri="{FF2B5EF4-FFF2-40B4-BE49-F238E27FC236}">
                <a16:creationId xmlns:a16="http://schemas.microsoft.com/office/drawing/2014/main" id="{E56EB7EB-13DF-4B9F-99E4-835C61782B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780" y="5002410"/>
            <a:ext cx="2429134" cy="1821851"/>
          </a:xfrm>
          <a:prstGeom prst="rect">
            <a:avLst/>
          </a:prstGeom>
        </p:spPr>
      </p:pic>
      <p:pic>
        <p:nvPicPr>
          <p:cNvPr id="4" name="Grafik 3">
            <a:extLst>
              <a:ext uri="{FF2B5EF4-FFF2-40B4-BE49-F238E27FC236}">
                <a16:creationId xmlns:a16="http://schemas.microsoft.com/office/drawing/2014/main" id="{43707BFA-065C-42C3-9F0B-F3C62565FF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1" y="4787812"/>
            <a:ext cx="2810609" cy="2070776"/>
          </a:xfrm>
          <a:prstGeom prst="rect">
            <a:avLst/>
          </a:prstGeom>
        </p:spPr>
      </p:pic>
    </p:spTree>
    <p:extLst>
      <p:ext uri="{BB962C8B-B14F-4D97-AF65-F5344CB8AC3E}">
        <p14:creationId xmlns:p14="http://schemas.microsoft.com/office/powerpoint/2010/main" val="400414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1B113-7BD7-42AE-ABF6-C6316258CEBF}"/>
              </a:ext>
            </a:extLst>
          </p:cNvPr>
          <p:cNvSpPr>
            <a:spLocks noGrp="1"/>
          </p:cNvSpPr>
          <p:nvPr>
            <p:ph type="title"/>
          </p:nvPr>
        </p:nvSpPr>
        <p:spPr/>
        <p:txBody>
          <a:bodyPr>
            <a:normAutofit/>
          </a:bodyPr>
          <a:lstStyle/>
          <a:p>
            <a:r>
              <a:rPr lang="de-DE" sz="2400" dirty="0"/>
              <a:t>Krimi-Lesung „Den Tod geerbt“ </a:t>
            </a:r>
            <a:br>
              <a:rPr lang="de-DE" sz="2400" dirty="0"/>
            </a:br>
            <a:r>
              <a:rPr lang="de-DE" sz="2400" dirty="0"/>
              <a:t>mit dem Autor Helmut Jäger aus Berg </a:t>
            </a:r>
          </a:p>
        </p:txBody>
      </p:sp>
      <p:pic>
        <p:nvPicPr>
          <p:cNvPr id="8" name="Inhaltsplatzhalter 7">
            <a:extLst>
              <a:ext uri="{FF2B5EF4-FFF2-40B4-BE49-F238E27FC236}">
                <a16:creationId xmlns:a16="http://schemas.microsoft.com/office/drawing/2014/main" id="{5A3ACF7F-3554-437F-A256-0EE08A5D3D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938" y="1417638"/>
            <a:ext cx="3394472" cy="4525963"/>
          </a:xfrm>
        </p:spPr>
      </p:pic>
      <p:pic>
        <p:nvPicPr>
          <p:cNvPr id="10" name="Grafik 9">
            <a:extLst>
              <a:ext uri="{FF2B5EF4-FFF2-40B4-BE49-F238E27FC236}">
                <a16:creationId xmlns:a16="http://schemas.microsoft.com/office/drawing/2014/main" id="{054EE64D-FB48-498C-9981-02A86698F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82" y="2348880"/>
            <a:ext cx="3906011" cy="2929508"/>
          </a:xfrm>
          <a:prstGeom prst="rect">
            <a:avLst/>
          </a:prstGeom>
        </p:spPr>
      </p:pic>
    </p:spTree>
    <p:extLst>
      <p:ext uri="{BB962C8B-B14F-4D97-AF65-F5344CB8AC3E}">
        <p14:creationId xmlns:p14="http://schemas.microsoft.com/office/powerpoint/2010/main" val="164806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82D99802-697E-49E1-A78C-895E86081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6" y="4067876"/>
            <a:ext cx="3712412" cy="2784309"/>
          </a:xfrm>
          <a:prstGeom prst="rect">
            <a:avLst/>
          </a:prstGeom>
        </p:spPr>
      </p:pic>
      <p:sp>
        <p:nvSpPr>
          <p:cNvPr id="2" name="Titel 1">
            <a:extLst>
              <a:ext uri="{FF2B5EF4-FFF2-40B4-BE49-F238E27FC236}">
                <a16:creationId xmlns:a16="http://schemas.microsoft.com/office/drawing/2014/main" id="{169D6B90-5F17-4239-A814-3F3B6ACC3D82}"/>
              </a:ext>
            </a:extLst>
          </p:cNvPr>
          <p:cNvSpPr>
            <a:spLocks noGrp="1"/>
          </p:cNvSpPr>
          <p:nvPr>
            <p:ph type="title"/>
          </p:nvPr>
        </p:nvSpPr>
        <p:spPr/>
        <p:txBody>
          <a:bodyPr/>
          <a:lstStyle/>
          <a:p>
            <a:r>
              <a:rPr lang="de-DE" sz="3200" b="1" dirty="0"/>
              <a:t>   Tag der offenen Tür 2022</a:t>
            </a:r>
            <a:r>
              <a:rPr lang="de-DE" dirty="0"/>
              <a:t>	</a:t>
            </a:r>
          </a:p>
        </p:txBody>
      </p:sp>
      <p:pic>
        <p:nvPicPr>
          <p:cNvPr id="5" name="Inhaltsplatzhalter 4">
            <a:extLst>
              <a:ext uri="{FF2B5EF4-FFF2-40B4-BE49-F238E27FC236}">
                <a16:creationId xmlns:a16="http://schemas.microsoft.com/office/drawing/2014/main" id="{69AA2CEE-84F5-49C2-94A4-C2BEB63C9DE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1628799"/>
            <a:ext cx="2195736" cy="2927648"/>
          </a:xfrm>
        </p:spPr>
      </p:pic>
      <p:pic>
        <p:nvPicPr>
          <p:cNvPr id="7" name="Grafik 6">
            <a:extLst>
              <a:ext uri="{FF2B5EF4-FFF2-40B4-BE49-F238E27FC236}">
                <a16:creationId xmlns:a16="http://schemas.microsoft.com/office/drawing/2014/main" id="{045A7207-ADDF-4916-A81B-4036471682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250" y="961188"/>
            <a:ext cx="2174218" cy="2203065"/>
          </a:xfrm>
          <a:prstGeom prst="rect">
            <a:avLst/>
          </a:prstGeom>
        </p:spPr>
      </p:pic>
      <p:pic>
        <p:nvPicPr>
          <p:cNvPr id="11" name="Grafik 10">
            <a:extLst>
              <a:ext uri="{FF2B5EF4-FFF2-40B4-BE49-F238E27FC236}">
                <a16:creationId xmlns:a16="http://schemas.microsoft.com/office/drawing/2014/main" id="{106A9747-81A6-4C5A-91ED-CDC718C6FC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4235" y="5085184"/>
            <a:ext cx="2459765" cy="1844824"/>
          </a:xfrm>
          <a:prstGeom prst="rect">
            <a:avLst/>
          </a:prstGeom>
        </p:spPr>
      </p:pic>
      <p:pic>
        <p:nvPicPr>
          <p:cNvPr id="13" name="Grafik 12">
            <a:extLst>
              <a:ext uri="{FF2B5EF4-FFF2-40B4-BE49-F238E27FC236}">
                <a16:creationId xmlns:a16="http://schemas.microsoft.com/office/drawing/2014/main" id="{E447338E-526B-473D-B0FF-95B821C542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4218" y="1675986"/>
            <a:ext cx="4067944" cy="3050958"/>
          </a:xfrm>
          <a:prstGeom prst="rect">
            <a:avLst/>
          </a:prstGeom>
        </p:spPr>
      </p:pic>
      <p:pic>
        <p:nvPicPr>
          <p:cNvPr id="17" name="Grafik 16">
            <a:extLst>
              <a:ext uri="{FF2B5EF4-FFF2-40B4-BE49-F238E27FC236}">
                <a16:creationId xmlns:a16="http://schemas.microsoft.com/office/drawing/2014/main" id="{0FD02973-480A-4ACD-9452-01D9A12DDF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5640" y="4726944"/>
            <a:ext cx="2937418" cy="2203064"/>
          </a:xfrm>
          <a:prstGeom prst="rect">
            <a:avLst/>
          </a:prstGeom>
        </p:spPr>
      </p:pic>
      <p:pic>
        <p:nvPicPr>
          <p:cNvPr id="19" name="Grafik 18">
            <a:extLst>
              <a:ext uri="{FF2B5EF4-FFF2-40B4-BE49-F238E27FC236}">
                <a16:creationId xmlns:a16="http://schemas.microsoft.com/office/drawing/2014/main" id="{7C76A905-B661-470B-955F-66A96C9E90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2162" y="2932945"/>
            <a:ext cx="2869652" cy="2152239"/>
          </a:xfrm>
          <a:prstGeom prst="rect">
            <a:avLst/>
          </a:prstGeom>
        </p:spPr>
      </p:pic>
      <p:pic>
        <p:nvPicPr>
          <p:cNvPr id="21" name="Grafik 20">
            <a:extLst>
              <a:ext uri="{FF2B5EF4-FFF2-40B4-BE49-F238E27FC236}">
                <a16:creationId xmlns:a16="http://schemas.microsoft.com/office/drawing/2014/main" id="{BDD04EF7-757B-4494-8722-B63C867C5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9" y="0"/>
            <a:ext cx="2202796" cy="1652097"/>
          </a:xfrm>
          <a:prstGeom prst="rect">
            <a:avLst/>
          </a:prstGeom>
        </p:spPr>
      </p:pic>
    </p:spTree>
    <p:extLst>
      <p:ext uri="{BB962C8B-B14F-4D97-AF65-F5344CB8AC3E}">
        <p14:creationId xmlns:p14="http://schemas.microsoft.com/office/powerpoint/2010/main" val="116125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B735C-C93F-46C4-AAB9-1405B2E1552C}"/>
              </a:ext>
            </a:extLst>
          </p:cNvPr>
          <p:cNvSpPr>
            <a:spLocks noGrp="1"/>
          </p:cNvSpPr>
          <p:nvPr>
            <p:ph type="title"/>
          </p:nvPr>
        </p:nvSpPr>
        <p:spPr/>
        <p:txBody>
          <a:bodyPr>
            <a:normAutofit fontScale="90000"/>
          </a:bodyPr>
          <a:lstStyle/>
          <a:p>
            <a:r>
              <a:rPr lang="de-DE" dirty="0"/>
              <a:t>30 Jahre haupt- und ehrenamtliche Büchereiarbeit: </a:t>
            </a:r>
            <a:r>
              <a:rPr lang="de-DE" dirty="0" err="1"/>
              <a:t>Maidi</a:t>
            </a:r>
            <a:r>
              <a:rPr lang="de-DE" dirty="0"/>
              <a:t> Zorell-</a:t>
            </a:r>
            <a:r>
              <a:rPr lang="de-DE" dirty="0" err="1"/>
              <a:t>Fonfara</a:t>
            </a:r>
            <a:endParaRPr lang="de-DE" dirty="0"/>
          </a:p>
        </p:txBody>
      </p:sp>
      <p:pic>
        <p:nvPicPr>
          <p:cNvPr id="5" name="Inhaltsplatzhalter 4">
            <a:extLst>
              <a:ext uri="{FF2B5EF4-FFF2-40B4-BE49-F238E27FC236}">
                <a16:creationId xmlns:a16="http://schemas.microsoft.com/office/drawing/2014/main" id="{B24BD482-A9C6-4711-916E-000EBB4E3C0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2145" y="1600200"/>
            <a:ext cx="3739709" cy="4983162"/>
          </a:xfrm>
        </p:spPr>
      </p:pic>
    </p:spTree>
    <p:extLst>
      <p:ext uri="{BB962C8B-B14F-4D97-AF65-F5344CB8AC3E}">
        <p14:creationId xmlns:p14="http://schemas.microsoft.com/office/powerpoint/2010/main" val="326232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49565-A001-4685-9B97-FFE254D772F4}"/>
              </a:ext>
            </a:extLst>
          </p:cNvPr>
          <p:cNvSpPr>
            <a:spLocks noGrp="1"/>
          </p:cNvSpPr>
          <p:nvPr>
            <p:ph type="title"/>
          </p:nvPr>
        </p:nvSpPr>
        <p:spPr/>
        <p:txBody>
          <a:bodyPr>
            <a:normAutofit fontScale="90000"/>
          </a:bodyPr>
          <a:lstStyle/>
          <a:p>
            <a:r>
              <a:rPr lang="de-DE" dirty="0"/>
              <a:t>Familienbibliothek im Herzen Grünkrauts </a:t>
            </a:r>
          </a:p>
        </p:txBody>
      </p:sp>
      <p:sp>
        <p:nvSpPr>
          <p:cNvPr id="3" name="Inhaltsplatzhalter 2">
            <a:extLst>
              <a:ext uri="{FF2B5EF4-FFF2-40B4-BE49-F238E27FC236}">
                <a16:creationId xmlns:a16="http://schemas.microsoft.com/office/drawing/2014/main" id="{0857C2D3-80BC-43E5-9FB7-9DB900E6367B}"/>
              </a:ext>
            </a:extLst>
          </p:cNvPr>
          <p:cNvSpPr>
            <a:spLocks noGrp="1"/>
          </p:cNvSpPr>
          <p:nvPr>
            <p:ph idx="1"/>
          </p:nvPr>
        </p:nvSpPr>
        <p:spPr/>
        <p:txBody>
          <a:bodyPr>
            <a:normAutofit/>
          </a:bodyPr>
          <a:lstStyle/>
          <a:p>
            <a:pPr marL="0" indent="0">
              <a:buNone/>
            </a:pPr>
            <a:r>
              <a:rPr lang="de-DE" dirty="0"/>
              <a:t>	Eintauchen in die Welt der Fantasie…</a:t>
            </a:r>
          </a:p>
          <a:p>
            <a:pPr marL="0" indent="0">
              <a:buNone/>
            </a:pPr>
            <a:r>
              <a:rPr lang="de-DE" dirty="0"/>
              <a:t>	„Ihr Vater hob den Kopf und blickte sie 	abwesend an, wie immer, wenn sie ihn 	beim Lesen unterbrach. Es dauerte jedes 	Mal ein paar Augenblicke, bis er 	zurückfand aus der anderen Welt, aus dem 	Labyrinth der Buchstaben“.</a:t>
            </a:r>
          </a:p>
          <a:p>
            <a:pPr marL="0" indent="0">
              <a:buNone/>
            </a:pPr>
            <a:r>
              <a:rPr lang="de-DE" dirty="0"/>
              <a:t>  	 </a:t>
            </a:r>
            <a:r>
              <a:rPr lang="de-DE" sz="1100" dirty="0"/>
              <a:t>(aus dem Jugendbuch „Tintenherz“ von Cornelia Funke)</a:t>
            </a:r>
            <a:endParaRPr lang="de-DE" dirty="0"/>
          </a:p>
        </p:txBody>
      </p:sp>
    </p:spTree>
    <p:extLst>
      <p:ext uri="{BB962C8B-B14F-4D97-AF65-F5344CB8AC3E}">
        <p14:creationId xmlns:p14="http://schemas.microsoft.com/office/powerpoint/2010/main" val="222291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3F1E1-6AF9-4472-A482-81FF18B4A491}"/>
              </a:ext>
            </a:extLst>
          </p:cNvPr>
          <p:cNvSpPr>
            <a:spLocks noGrp="1"/>
          </p:cNvSpPr>
          <p:nvPr>
            <p:ph type="title"/>
          </p:nvPr>
        </p:nvSpPr>
        <p:spPr/>
        <p:txBody>
          <a:bodyPr/>
          <a:lstStyle/>
          <a:p>
            <a:endParaRPr lang="de-DE"/>
          </a:p>
        </p:txBody>
      </p:sp>
      <p:graphicFrame>
        <p:nvGraphicFramePr>
          <p:cNvPr id="4" name="Inhaltsplatzhalter 3">
            <a:extLst>
              <a:ext uri="{FF2B5EF4-FFF2-40B4-BE49-F238E27FC236}">
                <a16:creationId xmlns:a16="http://schemas.microsoft.com/office/drawing/2014/main" id="{636BEDB3-9B18-475F-8923-FE5F3D666D94}"/>
              </a:ext>
            </a:extLst>
          </p:cNvPr>
          <p:cNvGraphicFramePr>
            <a:graphicFrameLocks noGrp="1"/>
          </p:cNvGraphicFramePr>
          <p:nvPr>
            <p:ph idx="1"/>
            <p:extLst>
              <p:ext uri="{D42A27DB-BD31-4B8C-83A1-F6EECF244321}">
                <p14:modId xmlns:p14="http://schemas.microsoft.com/office/powerpoint/2010/main" val="386818051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600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F692B-7448-4B52-9EED-04321C9B95CA}"/>
              </a:ext>
            </a:extLst>
          </p:cNvPr>
          <p:cNvSpPr>
            <a:spLocks noGrp="1"/>
          </p:cNvSpPr>
          <p:nvPr>
            <p:ph type="title"/>
          </p:nvPr>
        </p:nvSpPr>
        <p:spPr/>
        <p:txBody>
          <a:bodyPr/>
          <a:lstStyle/>
          <a:p>
            <a:r>
              <a:rPr lang="de-DE" dirty="0"/>
              <a:t>Ausleihzahlen </a:t>
            </a:r>
          </a:p>
        </p:txBody>
      </p:sp>
      <p:graphicFrame>
        <p:nvGraphicFramePr>
          <p:cNvPr id="4" name="Inhaltsplatzhalter 3">
            <a:extLst>
              <a:ext uri="{FF2B5EF4-FFF2-40B4-BE49-F238E27FC236}">
                <a16:creationId xmlns:a16="http://schemas.microsoft.com/office/drawing/2014/main" id="{5B3BF3A2-CF1B-4077-92BB-5ED59BB78866}"/>
              </a:ext>
            </a:extLst>
          </p:cNvPr>
          <p:cNvGraphicFramePr>
            <a:graphicFrameLocks noGrp="1"/>
          </p:cNvGraphicFramePr>
          <p:nvPr>
            <p:ph idx="1"/>
            <p:extLst>
              <p:ext uri="{D42A27DB-BD31-4B8C-83A1-F6EECF244321}">
                <p14:modId xmlns:p14="http://schemas.microsoft.com/office/powerpoint/2010/main" val="3672234276"/>
              </p:ext>
            </p:extLst>
          </p:nvPr>
        </p:nvGraphicFramePr>
        <p:xfrm>
          <a:off x="0" y="0"/>
          <a:ext cx="9180512"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a:extLst>
              <a:ext uri="{FF2B5EF4-FFF2-40B4-BE49-F238E27FC236}">
                <a16:creationId xmlns:a16="http://schemas.microsoft.com/office/drawing/2014/main" id="{5B3BF3A2-CF1B-4077-92BB-5ED59BB78866}"/>
              </a:ext>
            </a:extLst>
          </p:cNvPr>
          <p:cNvGraphicFramePr>
            <a:graphicFrameLocks/>
          </p:cNvGraphicFramePr>
          <p:nvPr>
            <p:extLst>
              <p:ext uri="{D42A27DB-BD31-4B8C-83A1-F6EECF244321}">
                <p14:modId xmlns:p14="http://schemas.microsoft.com/office/powerpoint/2010/main" val="1016632476"/>
              </p:ext>
            </p:extLst>
          </p:nvPr>
        </p:nvGraphicFramePr>
        <p:xfrm>
          <a:off x="0" y="0"/>
          <a:ext cx="9180511"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688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FE304-6C23-446E-82B2-610580B2DE2A}"/>
              </a:ext>
            </a:extLst>
          </p:cNvPr>
          <p:cNvSpPr>
            <a:spLocks noGrp="1"/>
          </p:cNvSpPr>
          <p:nvPr>
            <p:ph type="title"/>
          </p:nvPr>
        </p:nvSpPr>
        <p:spPr/>
        <p:txBody>
          <a:bodyPr/>
          <a:lstStyle/>
          <a:p>
            <a:endParaRPr lang="de-DE"/>
          </a:p>
        </p:txBody>
      </p:sp>
      <p:graphicFrame>
        <p:nvGraphicFramePr>
          <p:cNvPr id="5" name="Inhaltsplatzhalter 4">
            <a:extLst>
              <a:ext uri="{FF2B5EF4-FFF2-40B4-BE49-F238E27FC236}">
                <a16:creationId xmlns:a16="http://schemas.microsoft.com/office/drawing/2014/main" id="{D2961370-1430-473D-8FF6-B0BECCE58EE6}"/>
              </a:ext>
            </a:extLst>
          </p:cNvPr>
          <p:cNvGraphicFramePr>
            <a:graphicFrameLocks noGrp="1"/>
          </p:cNvGraphicFramePr>
          <p:nvPr>
            <p:ph idx="1"/>
            <p:extLst>
              <p:ext uri="{D42A27DB-BD31-4B8C-83A1-F6EECF244321}">
                <p14:modId xmlns:p14="http://schemas.microsoft.com/office/powerpoint/2010/main" val="262259999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683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A65C1-2B9E-461E-B756-D832C2D60939}"/>
              </a:ext>
            </a:extLst>
          </p:cNvPr>
          <p:cNvSpPr>
            <a:spLocks noGrp="1"/>
          </p:cNvSpPr>
          <p:nvPr>
            <p:ph type="title"/>
          </p:nvPr>
        </p:nvSpPr>
        <p:spPr/>
        <p:txBody>
          <a:bodyPr/>
          <a:lstStyle/>
          <a:p>
            <a:endParaRPr lang="de-DE"/>
          </a:p>
        </p:txBody>
      </p:sp>
      <p:graphicFrame>
        <p:nvGraphicFramePr>
          <p:cNvPr id="6" name="Inhaltsplatzhalter 5">
            <a:extLst>
              <a:ext uri="{FF2B5EF4-FFF2-40B4-BE49-F238E27FC236}">
                <a16:creationId xmlns:a16="http://schemas.microsoft.com/office/drawing/2014/main" id="{D2961370-1430-473D-8FF6-B0BECCE58EE6}"/>
              </a:ext>
            </a:extLst>
          </p:cNvPr>
          <p:cNvGraphicFramePr>
            <a:graphicFrameLocks noGrp="1"/>
          </p:cNvGraphicFramePr>
          <p:nvPr>
            <p:ph idx="1"/>
            <p:extLst>
              <p:ext uri="{D42A27DB-BD31-4B8C-83A1-F6EECF244321}">
                <p14:modId xmlns:p14="http://schemas.microsoft.com/office/powerpoint/2010/main" val="385785322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67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6B6F9-1A6B-4CE5-B551-89CC351A8671}"/>
              </a:ext>
            </a:extLst>
          </p:cNvPr>
          <p:cNvSpPr>
            <a:spLocks noGrp="1"/>
          </p:cNvSpPr>
          <p:nvPr>
            <p:ph type="title"/>
          </p:nvPr>
        </p:nvSpPr>
        <p:spPr/>
        <p:txBody>
          <a:bodyPr>
            <a:normAutofit fontScale="90000"/>
          </a:bodyPr>
          <a:lstStyle/>
          <a:p>
            <a:r>
              <a:rPr lang="de-DE" dirty="0"/>
              <a:t>43 </a:t>
            </a:r>
            <a:r>
              <a:rPr lang="de-DE" dirty="0" err="1"/>
              <a:t>Tonie</a:t>
            </a:r>
            <a:r>
              <a:rPr lang="de-DE" dirty="0"/>
              <a:t> Hörspielfiguren haben den Weg in die Bücherei gefunden</a:t>
            </a:r>
          </a:p>
        </p:txBody>
      </p:sp>
      <p:pic>
        <p:nvPicPr>
          <p:cNvPr id="2050" name="Picture 2" descr="tonies  Tonie Hörfigur Michel aus Lönneberga - Der Tag, an dem Michel besonders nett sein wollte">
            <a:extLst>
              <a:ext uri="{FF2B5EF4-FFF2-40B4-BE49-F238E27FC236}">
                <a16:creationId xmlns:a16="http://schemas.microsoft.com/office/drawing/2014/main" id="{577522E9-8FD4-489C-932E-E42260D096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9042" y="1417638"/>
            <a:ext cx="26384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nies  Tonie Hörfigur Disney - Rapunzel - Neu verföhnt">
            <a:extLst>
              <a:ext uri="{FF2B5EF4-FFF2-40B4-BE49-F238E27FC236}">
                <a16:creationId xmlns:a16="http://schemas.microsoft.com/office/drawing/2014/main" id="{2FFA6A81-9C53-4697-AE1B-D652B0AB0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876" y="1462533"/>
            <a:ext cx="26384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nies  Tonie Hörfigur Pippi Langstrumpf">
            <a:extLst>
              <a:ext uri="{FF2B5EF4-FFF2-40B4-BE49-F238E27FC236}">
                <a16:creationId xmlns:a16="http://schemas.microsoft.com/office/drawing/2014/main" id="{057D67B9-1F68-47A0-A203-E13EB69A1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613" y="3899728"/>
            <a:ext cx="26384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nies  Tonie Hörfigur Das Magische Baumhaus - Im Tal der Dinosaurier">
            <a:extLst>
              <a:ext uri="{FF2B5EF4-FFF2-40B4-BE49-F238E27FC236}">
                <a16:creationId xmlns:a16="http://schemas.microsoft.com/office/drawing/2014/main" id="{30B5849E-34A7-4EBB-AAF8-0C6FC667B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17" y="3804636"/>
            <a:ext cx="2638425" cy="26384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s://filmwerte-vod.azureedge.net/tenant-group-logos/c1fbe5cd-4e0f-49a2-8ba5-eba88642347d">
            <a:extLst>
              <a:ext uri="{FF2B5EF4-FFF2-40B4-BE49-F238E27FC236}">
                <a16:creationId xmlns:a16="http://schemas.microsoft.com/office/drawing/2014/main" id="{EDECDF3B-884D-4413-BCBA-21B3CD6707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4" descr="https://filmwerte-vod.azureedge.net/tenant-group-logos/c1fbe5cd-4e0f-49a2-8ba5-eba88642347d">
            <a:extLst>
              <a:ext uri="{FF2B5EF4-FFF2-40B4-BE49-F238E27FC236}">
                <a16:creationId xmlns:a16="http://schemas.microsoft.com/office/drawing/2014/main" id="{2FA4D1AE-BE5E-43E5-ADAC-AD6808554810}"/>
              </a:ext>
            </a:extLst>
          </p:cNvPr>
          <p:cNvSpPr>
            <a:spLocks noChangeAspect="1" noChangeArrowheads="1"/>
          </p:cNvSpPr>
          <p:nvPr/>
        </p:nvSpPr>
        <p:spPr bwMode="auto">
          <a:xfrm>
            <a:off x="4572000" y="3429000"/>
            <a:ext cx="304800" cy="3044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6" name="Picture 2" descr="hero-1">
            <a:extLst>
              <a:ext uri="{FF2B5EF4-FFF2-40B4-BE49-F238E27FC236}">
                <a16:creationId xmlns:a16="http://schemas.microsoft.com/office/drawing/2014/main" id="{A5C19640-8DE3-43B3-9CD9-168739AAE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2237" y="1740047"/>
            <a:ext cx="5315748" cy="398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7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9D12E-6B2E-4FC5-96A5-B0610E72546A}"/>
              </a:ext>
            </a:extLst>
          </p:cNvPr>
          <p:cNvSpPr>
            <a:spLocks noGrp="1"/>
          </p:cNvSpPr>
          <p:nvPr>
            <p:ph type="title"/>
          </p:nvPr>
        </p:nvSpPr>
        <p:spPr>
          <a:xfrm>
            <a:off x="457200" y="274638"/>
            <a:ext cx="8229600" cy="1143000"/>
          </a:xfrm>
        </p:spPr>
        <p:txBody>
          <a:bodyPr/>
          <a:lstStyle/>
          <a:p>
            <a:r>
              <a:rPr lang="de-DE" dirty="0"/>
              <a:t>Finanzierung der TONIES</a:t>
            </a:r>
          </a:p>
        </p:txBody>
      </p:sp>
      <p:sp>
        <p:nvSpPr>
          <p:cNvPr id="3" name="Inhaltsplatzhalter 2">
            <a:extLst>
              <a:ext uri="{FF2B5EF4-FFF2-40B4-BE49-F238E27FC236}">
                <a16:creationId xmlns:a16="http://schemas.microsoft.com/office/drawing/2014/main" id="{2B669FCC-FD89-4CC6-B03E-3282AD903E57}"/>
              </a:ext>
            </a:extLst>
          </p:cNvPr>
          <p:cNvSpPr>
            <a:spLocks noGrp="1"/>
          </p:cNvSpPr>
          <p:nvPr>
            <p:ph idx="1"/>
          </p:nvPr>
        </p:nvSpPr>
        <p:spPr/>
        <p:txBody>
          <a:bodyPr>
            <a:normAutofit fontScale="40000" lnSpcReduction="20000"/>
          </a:bodyPr>
          <a:lstStyle/>
          <a:p>
            <a:r>
              <a:rPr lang="de-DE" b="1" dirty="0"/>
              <a:t>Jahr 2022</a:t>
            </a:r>
            <a:endParaRPr lang="de-DE" dirty="0"/>
          </a:p>
          <a:p>
            <a:r>
              <a:rPr lang="de-DE" dirty="0"/>
              <a:t>10.10.2022	Netze BW GmbH			330,20 €</a:t>
            </a:r>
          </a:p>
          <a:p>
            <a:r>
              <a:rPr lang="de-DE" dirty="0"/>
              <a:t>02.11.2022	Spende von Helmut Jäger, Autor		100,00 €</a:t>
            </a:r>
          </a:p>
          <a:p>
            <a:r>
              <a:rPr lang="de-DE" dirty="0"/>
              <a:t>13.11.2022	Erlös </a:t>
            </a:r>
            <a:r>
              <a:rPr lang="de-DE" dirty="0" err="1"/>
              <a:t>Schmökercafé</a:t>
            </a:r>
            <a:r>
              <a:rPr lang="de-DE" dirty="0"/>
              <a:t> Tag der offenen Tür		154,72 €</a:t>
            </a:r>
          </a:p>
          <a:p>
            <a:r>
              <a:rPr lang="de-DE" dirty="0"/>
              <a:t>26.11.2022	Adventsmarkt/ Bücherflohmarkt		</a:t>
            </a:r>
            <a:r>
              <a:rPr lang="de-DE" u="sng" dirty="0"/>
              <a:t>265,80 €</a:t>
            </a:r>
            <a:endParaRPr lang="de-DE" dirty="0"/>
          </a:p>
          <a:p>
            <a:r>
              <a:rPr lang="de-DE" dirty="0"/>
              <a:t>						</a:t>
            </a:r>
            <a:r>
              <a:rPr lang="de-DE" b="1" dirty="0"/>
              <a:t>850,72 €	</a:t>
            </a:r>
            <a:endParaRPr lang="de-DE" dirty="0"/>
          </a:p>
          <a:p>
            <a:r>
              <a:rPr lang="de-DE" b="1" dirty="0"/>
              <a:t> </a:t>
            </a:r>
            <a:endParaRPr lang="de-DE" dirty="0"/>
          </a:p>
          <a:p>
            <a:r>
              <a:rPr lang="de-DE" b="1" u="sng" dirty="0"/>
              <a:t>Kosten / Erstanschaffung der ersten 43 </a:t>
            </a:r>
            <a:r>
              <a:rPr lang="de-DE" b="1" u="sng" dirty="0" err="1"/>
              <a:t>Tonies</a:t>
            </a:r>
            <a:r>
              <a:rPr lang="de-DE" b="1" u="sng" dirty="0"/>
              <a:t> nebst Box:</a:t>
            </a:r>
            <a:endParaRPr lang="de-DE" dirty="0"/>
          </a:p>
          <a:p>
            <a:r>
              <a:rPr lang="de-DE" dirty="0"/>
              <a:t>22.09.2022	RavensBuch/Osiander </a:t>
            </a:r>
            <a:r>
              <a:rPr lang="de-DE" dirty="0" err="1"/>
              <a:t>Tonies</a:t>
            </a:r>
            <a:r>
              <a:rPr lang="de-DE" dirty="0"/>
              <a:t> mit </a:t>
            </a:r>
            <a:r>
              <a:rPr lang="de-DE" dirty="0" err="1"/>
              <a:t>Tonie</a:t>
            </a:r>
            <a:r>
              <a:rPr lang="de-DE" dirty="0"/>
              <a:t>-Box	146,56 €</a:t>
            </a:r>
          </a:p>
          <a:p>
            <a:r>
              <a:rPr lang="de-DE" dirty="0"/>
              <a:t>28.09.2022	Hugendubel / </a:t>
            </a:r>
            <a:r>
              <a:rPr lang="de-DE" dirty="0" err="1"/>
              <a:t>Tonies</a:t>
            </a:r>
            <a:r>
              <a:rPr lang="de-DE" dirty="0"/>
              <a:t>			190,26 €</a:t>
            </a:r>
          </a:p>
          <a:p>
            <a:r>
              <a:rPr lang="de-DE" dirty="0"/>
              <a:t>15.10.2022	Bauhaus / Umbau der Schubladen		  10,70 €</a:t>
            </a:r>
          </a:p>
          <a:p>
            <a:r>
              <a:rPr lang="de-DE" dirty="0"/>
              <a:t>03.11.2022	RavensBuch/Osiander / </a:t>
            </a:r>
            <a:r>
              <a:rPr lang="de-DE" dirty="0" err="1"/>
              <a:t>Tonies</a:t>
            </a:r>
            <a:r>
              <a:rPr lang="de-DE" dirty="0"/>
              <a:t>		214,06 €</a:t>
            </a:r>
          </a:p>
          <a:p>
            <a:r>
              <a:rPr lang="de-DE" dirty="0"/>
              <a:t>04.11.2022	Drogeriemarkt Müller / Präsentationsbox	    2,79 €</a:t>
            </a:r>
          </a:p>
          <a:p>
            <a:r>
              <a:rPr lang="de-DE" dirty="0"/>
              <a:t>05.11.2022	Schaal / Folientaschen für </a:t>
            </a:r>
            <a:r>
              <a:rPr lang="de-DE" dirty="0" err="1"/>
              <a:t>Toniekarten</a:t>
            </a:r>
            <a:r>
              <a:rPr lang="de-DE" dirty="0"/>
              <a:t> 	  	  21,99 €</a:t>
            </a:r>
          </a:p>
          <a:p>
            <a:r>
              <a:rPr lang="de-DE" dirty="0"/>
              <a:t>08.11.2022	RavensBuch/Osiander </a:t>
            </a:r>
            <a:r>
              <a:rPr lang="de-DE" dirty="0" err="1"/>
              <a:t>Tonies</a:t>
            </a:r>
            <a:r>
              <a:rPr lang="de-DE" dirty="0"/>
              <a:t>		  13,59 €</a:t>
            </a:r>
          </a:p>
          <a:p>
            <a:r>
              <a:rPr lang="de-DE" dirty="0"/>
              <a:t>07.12.2022	RavensBuch/Osiander </a:t>
            </a:r>
            <a:r>
              <a:rPr lang="de-DE" dirty="0" err="1"/>
              <a:t>Tonies</a:t>
            </a:r>
            <a:r>
              <a:rPr lang="de-DE" dirty="0"/>
              <a:t>		  13,59 €</a:t>
            </a:r>
          </a:p>
          <a:p>
            <a:r>
              <a:rPr lang="de-DE" dirty="0"/>
              <a:t>13.12.2022	RavensBuch/Osiander </a:t>
            </a:r>
            <a:r>
              <a:rPr lang="de-DE" dirty="0" err="1"/>
              <a:t>Tonies</a:t>
            </a:r>
            <a:r>
              <a:rPr lang="de-DE" dirty="0"/>
              <a:t>		</a:t>
            </a:r>
            <a:r>
              <a:rPr lang="de-DE" u="sng" dirty="0"/>
              <a:t>   69,24 €</a:t>
            </a:r>
            <a:r>
              <a:rPr lang="de-DE" dirty="0"/>
              <a:t>	</a:t>
            </a:r>
          </a:p>
          <a:p>
            <a:r>
              <a:rPr lang="de-DE" dirty="0"/>
              <a:t>		Stand 31.12.2022			 </a:t>
            </a:r>
            <a:r>
              <a:rPr lang="de-DE" b="1" dirty="0"/>
              <a:t>682,78 €</a:t>
            </a:r>
          </a:p>
          <a:p>
            <a:endParaRPr lang="de-DE" b="1" dirty="0"/>
          </a:p>
          <a:p>
            <a:pPr lvl="4"/>
            <a:r>
              <a:rPr lang="de-DE" sz="4500" b="1" dirty="0"/>
              <a:t>Guthaben/Differenz		167,94 €</a:t>
            </a:r>
          </a:p>
          <a:p>
            <a:pPr marL="1828800" lvl="4" indent="0">
              <a:buNone/>
            </a:pPr>
            <a:r>
              <a:rPr lang="de-DE" sz="4500" dirty="0"/>
              <a:t>     (zum 31.12.2022)</a:t>
            </a:r>
          </a:p>
        </p:txBody>
      </p:sp>
      <p:pic>
        <p:nvPicPr>
          <p:cNvPr id="4" name="Picture 6" descr="tonies  Tonie Hörfigur Pippi Langstrumpf">
            <a:extLst>
              <a:ext uri="{FF2B5EF4-FFF2-40B4-BE49-F238E27FC236}">
                <a16:creationId xmlns:a16="http://schemas.microsoft.com/office/drawing/2014/main" id="{B2AAB9B0-DE9B-4E89-9693-F88832AC2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356992"/>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sz="2400" dirty="0"/>
              <a:t> 	37 Grundschulklassenbesuche, wöchentliche Bücherei-AG 		und regelmäßige Besuche der Naturgruppe des</a:t>
            </a:r>
            <a:br>
              <a:rPr lang="de-DE" sz="2400" dirty="0"/>
            </a:br>
            <a:r>
              <a:rPr lang="de-DE" sz="2400" dirty="0"/>
              <a:t>		    Kindergartens St. Christophorus 2022</a:t>
            </a:r>
            <a:endParaRPr lang="de-DE" sz="2000" dirty="0"/>
          </a:p>
        </p:txBody>
      </p:sp>
      <p:sp>
        <p:nvSpPr>
          <p:cNvPr id="5" name="Inhaltsplatzhalter 4">
            <a:extLst>
              <a:ext uri="{FF2B5EF4-FFF2-40B4-BE49-F238E27FC236}">
                <a16:creationId xmlns:a16="http://schemas.microsoft.com/office/drawing/2014/main" id="{FCB84084-A822-40F9-BF4F-F991F44BACFA}"/>
              </a:ext>
            </a:extLst>
          </p:cNvPr>
          <p:cNvSpPr>
            <a:spLocks noGrp="1"/>
          </p:cNvSpPr>
          <p:nvPr>
            <p:ph idx="1"/>
          </p:nvPr>
        </p:nvSpPr>
        <p:spPr/>
        <p:txBody>
          <a:bodyPr/>
          <a:lstStyle/>
          <a:p>
            <a:r>
              <a:rPr lang="de-DE" dirty="0"/>
              <a:t> </a:t>
            </a:r>
          </a:p>
        </p:txBody>
      </p:sp>
      <p:pic>
        <p:nvPicPr>
          <p:cNvPr id="6" name="Grafik 5">
            <a:extLst>
              <a:ext uri="{FF2B5EF4-FFF2-40B4-BE49-F238E27FC236}">
                <a16:creationId xmlns:a16="http://schemas.microsoft.com/office/drawing/2014/main" id="{F91D2252-7FFE-420D-AB0F-FA17670010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47" y="1600200"/>
            <a:ext cx="3379699" cy="2534774"/>
          </a:xfrm>
          <a:prstGeom prst="rect">
            <a:avLst/>
          </a:prstGeom>
        </p:spPr>
      </p:pic>
      <p:pic>
        <p:nvPicPr>
          <p:cNvPr id="10" name="Grafik 9">
            <a:extLst>
              <a:ext uri="{FF2B5EF4-FFF2-40B4-BE49-F238E27FC236}">
                <a16:creationId xmlns:a16="http://schemas.microsoft.com/office/drawing/2014/main" id="{6DAA2EE6-8768-4715-A13A-812547936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73090"/>
            <a:ext cx="3995936" cy="2996952"/>
          </a:xfrm>
          <a:prstGeom prst="rect">
            <a:avLst/>
          </a:prstGeom>
        </p:spPr>
      </p:pic>
      <p:pic>
        <p:nvPicPr>
          <p:cNvPr id="12" name="Grafik 11">
            <a:extLst>
              <a:ext uri="{FF2B5EF4-FFF2-40B4-BE49-F238E27FC236}">
                <a16:creationId xmlns:a16="http://schemas.microsoft.com/office/drawing/2014/main" id="{8D835784-A925-4DE0-B426-EAD8BE56A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003" y="3572252"/>
            <a:ext cx="4380997" cy="3285748"/>
          </a:xfrm>
          <a:prstGeom prst="rect">
            <a:avLst/>
          </a:prstGeom>
        </p:spPr>
      </p:pic>
      <p:pic>
        <p:nvPicPr>
          <p:cNvPr id="14" name="Grafik 13">
            <a:extLst>
              <a:ext uri="{FF2B5EF4-FFF2-40B4-BE49-F238E27FC236}">
                <a16:creationId xmlns:a16="http://schemas.microsoft.com/office/drawing/2014/main" id="{CFA394DA-1878-49F0-B291-5A59C3E66C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59084" y="1810057"/>
            <a:ext cx="3754310" cy="2815732"/>
          </a:xfrm>
          <a:prstGeom prst="rect">
            <a:avLst/>
          </a:prstGeom>
        </p:spPr>
      </p:pic>
      <p:pic>
        <p:nvPicPr>
          <p:cNvPr id="4" name="Grafik 3">
            <a:extLst>
              <a:ext uri="{FF2B5EF4-FFF2-40B4-BE49-F238E27FC236}">
                <a16:creationId xmlns:a16="http://schemas.microsoft.com/office/drawing/2014/main" id="{BD346005-58A4-422F-A846-7E335BA4F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447486" y="1810270"/>
            <a:ext cx="3141053" cy="2355790"/>
          </a:xfrm>
          <a:prstGeom prst="rect">
            <a:avLst/>
          </a:prstGeom>
        </p:spPr>
      </p:pic>
    </p:spTree>
    <p:extLst>
      <p:ext uri="{BB962C8B-B14F-4D97-AF65-F5344CB8AC3E}">
        <p14:creationId xmlns:p14="http://schemas.microsoft.com/office/powerpoint/2010/main" val="1047251283"/>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Bildschirmpräsentation (4:3)</PresentationFormat>
  <Paragraphs>68</Paragraphs>
  <Slides>16</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Times New Roman</vt:lpstr>
      <vt:lpstr>Larissa-Design</vt:lpstr>
      <vt:lpstr>Wo Bücherwürmer bohren und Leseratten nach Nahrung suchen…  Jahresbericht der   Bücherei St. Gallus</vt:lpstr>
      <vt:lpstr>Familienbibliothek im Herzen Grünkrauts </vt:lpstr>
      <vt:lpstr>PowerPoint-Präsentation</vt:lpstr>
      <vt:lpstr>Ausleihzahlen </vt:lpstr>
      <vt:lpstr>PowerPoint-Präsentation</vt:lpstr>
      <vt:lpstr>PowerPoint-Präsentation</vt:lpstr>
      <vt:lpstr>43 Tonie Hörspielfiguren haben den Weg in die Bücherei gefunden</vt:lpstr>
      <vt:lpstr>Finanzierung der TONIES</vt:lpstr>
      <vt:lpstr>  37 Grundschulklassenbesuche, wöchentliche Bücherei-AG   und regelmäßige Besuche der Naturgruppe des       Kindergartens St. Christophorus 2022</vt:lpstr>
      <vt:lpstr> „Zugehört – es wird gelesen!“ in Kooperation mit dem Kulturforum Grünkraut in den Monaten Mai / Juni / Juli</vt:lpstr>
      <vt:lpstr>Sommertreff des Büchereiteams bei „fruchtbares CargoCert GmbH in Buch bei Bodnegg</vt:lpstr>
      <vt:lpstr>Anstatt einer Lesenacht…</vt:lpstr>
      <vt:lpstr>„ … eine Märchenwanderung “</vt:lpstr>
      <vt:lpstr>Krimi-Lesung „Den Tod geerbt“  mit dem Autor Helmut Jäger aus Berg </vt:lpstr>
      <vt:lpstr>   Tag der offenen Tür 2022 </vt:lpstr>
      <vt:lpstr>30 Jahre haupt- und ehrenamtliche Büchereiarbeit: Maidi Zorell-Fonfara</vt:lpstr>
    </vt:vector>
  </TitlesOfParts>
  <Company>Gemeinde Grünkraut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Jahresbericht der Öffentlichen Bücherei St. Gallus</dc:title>
  <dc:creator>ws1</dc:creator>
  <cp:lastModifiedBy>WS2</cp:lastModifiedBy>
  <cp:revision>462</cp:revision>
  <cp:lastPrinted>2023-03-06T11:19:34Z</cp:lastPrinted>
  <dcterms:created xsi:type="dcterms:W3CDTF">2013-01-20T13:04:32Z</dcterms:created>
  <dcterms:modified xsi:type="dcterms:W3CDTF">2023-03-09T07:38:36Z</dcterms:modified>
</cp:coreProperties>
</file>